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7" r:id="rId9"/>
    <p:sldId id="280" r:id="rId10"/>
    <p:sldId id="264" r:id="rId11"/>
    <p:sldId id="266" r:id="rId12"/>
    <p:sldId id="269" r:id="rId13"/>
    <p:sldId id="281" r:id="rId14"/>
    <p:sldId id="271" r:id="rId15"/>
    <p:sldId id="272" r:id="rId16"/>
    <p:sldId id="273" r:id="rId17"/>
    <p:sldId id="274" r:id="rId18"/>
    <p:sldId id="275" r:id="rId19"/>
    <p:sldId id="276" r:id="rId20"/>
    <p:sldId id="278" r:id="rId21"/>
    <p:sldId id="279"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Lustria" panose="02000603060000020004" pitchFamily="2" charset="0"/>
      <p:regular r:id="rId28"/>
    </p:embeddedFont>
    <p:embeddedFont>
      <p:font typeface="Sorts Mill Goudy" panose="02000503000000000000" pitchFamily="2" charset="0"/>
      <p:regular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sBbNhxi28CutcbJRldr/+58L/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2BB67-8C0D-5441-8593-3B4F879EC531}" v="73" dt="2023-06-21T18:44:07.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96327"/>
  </p:normalViewPr>
  <p:slideViewPr>
    <p:cSldViewPr snapToGrid="0">
      <p:cViewPr varScale="1">
        <p:scale>
          <a:sx n="123" d="100"/>
          <a:sy n="123" d="100"/>
        </p:scale>
        <p:origin x="70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420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3044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24" name="Google Shape;2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0" name="Google Shape;3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1" name="Google Shape;3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6" name="Google Shape;36;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7" name="Google Shape;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mc/articles/PMC6210685/"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mc/articles/PMC6111118/"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ncbi.nlm.nih.gov/pmc/articles/PMC6111118/"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ncbi.nlm.nih.gov/pmc/articles/PMC4190737/" TargetMode="External"/><Relationship Id="rId5" Type="http://schemas.openxmlformats.org/officeDocument/2006/relationships/hyperlink" Target="https://www.nhlbi.nih.gov/health/asthma" TargetMode="External"/><Relationship Id="rId4" Type="http://schemas.openxmlformats.org/officeDocument/2006/relationships/hyperlink" Target="https://www.who.int/news-room/fact-sheets/detail/asthm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8697"/>
            <a:ext cx="12192000" cy="68580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rot="5400000" flipH="1">
            <a:off x="-1417539" y="1417538"/>
            <a:ext cx="6875819" cy="4040745"/>
          </a:xfrm>
          <a:prstGeom prst="rect">
            <a:avLst/>
          </a:prstGeom>
          <a:gradFill>
            <a:gsLst>
              <a:gs pos="0">
                <a:srgbClr val="000000"/>
              </a:gs>
              <a:gs pos="100000">
                <a:srgbClr val="2F5597"/>
              </a:gs>
            </a:gsLst>
            <a:lin ang="1860000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0" name="Google Shape;90;p1"/>
          <p:cNvSpPr/>
          <p:nvPr/>
        </p:nvSpPr>
        <p:spPr>
          <a:xfrm rot="-5400000">
            <a:off x="-158496" y="2660472"/>
            <a:ext cx="4355595" cy="4038605"/>
          </a:xfrm>
          <a:prstGeom prst="rect">
            <a:avLst/>
          </a:prstGeom>
          <a:gradFill>
            <a:gsLst>
              <a:gs pos="0">
                <a:srgbClr val="4472C4">
                  <a:alpha val="49411"/>
                </a:srgbClr>
              </a:gs>
              <a:gs pos="100000">
                <a:srgbClr val="203864">
                  <a:alpha val="0"/>
                </a:srgbClr>
              </a:gs>
            </a:gsLst>
            <a:lin ang="1140000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1" name="Google Shape;91;p1"/>
          <p:cNvSpPr/>
          <p:nvPr/>
        </p:nvSpPr>
        <p:spPr>
          <a:xfrm rot="-5400000" flipH="1">
            <a:off x="-1180883" y="1638085"/>
            <a:ext cx="6857574" cy="3581402"/>
          </a:xfrm>
          <a:prstGeom prst="rect">
            <a:avLst/>
          </a:prstGeom>
          <a:gradFill>
            <a:gsLst>
              <a:gs pos="0">
                <a:srgbClr val="000000">
                  <a:alpha val="58431"/>
                </a:srgbClr>
              </a:gs>
              <a:gs pos="69000">
                <a:srgbClr val="4472C4">
                  <a:alpha val="0"/>
                </a:srgbClr>
              </a:gs>
              <a:gs pos="100000">
                <a:srgbClr val="4472C4">
                  <a:alpha val="0"/>
                </a:srgbClr>
              </a:gs>
            </a:gsLst>
            <a:lin ang="1320000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2" name="Google Shape;92;p1"/>
          <p:cNvSpPr/>
          <p:nvPr/>
        </p:nvSpPr>
        <p:spPr>
          <a:xfrm rot="6097846">
            <a:off x="-384850" y="1189807"/>
            <a:ext cx="4808303" cy="4088667"/>
          </a:xfrm>
          <a:custGeom>
            <a:avLst/>
            <a:gdLst/>
            <a:ahLst/>
            <a:cxnLst/>
            <a:rect l="l" t="t" r="r" b="b"/>
            <a:pathLst>
              <a:path w="21600" h="21600" extrusionOk="0">
                <a:moveTo>
                  <a:pt x="219" y="15261"/>
                </a:moveTo>
                <a:cubicBezTo>
                  <a:pt x="76" y="14434"/>
                  <a:pt x="0" y="13578"/>
                  <a:pt x="0" y="12701"/>
                </a:cubicBezTo>
                <a:cubicBezTo>
                  <a:pt x="0" y="5686"/>
                  <a:pt x="4835" y="0"/>
                  <a:pt x="10800" y="0"/>
                </a:cubicBezTo>
                <a:cubicBezTo>
                  <a:pt x="16765" y="0"/>
                  <a:pt x="21600" y="5686"/>
                  <a:pt x="21600" y="12701"/>
                </a:cubicBezTo>
                <a:cubicBezTo>
                  <a:pt x="21600" y="14016"/>
                  <a:pt x="21430" y="15285"/>
                  <a:pt x="21114" y="16478"/>
                </a:cubicBezTo>
                <a:lnTo>
                  <a:pt x="20858" y="17302"/>
                </a:lnTo>
                <a:lnTo>
                  <a:pt x="3100" y="21600"/>
                </a:lnTo>
                <a:lnTo>
                  <a:pt x="2466" y="20780"/>
                </a:lnTo>
                <a:cubicBezTo>
                  <a:pt x="1366" y="19212"/>
                  <a:pt x="579" y="17328"/>
                  <a:pt x="219" y="15261"/>
                </a:cubicBezTo>
                <a:close/>
              </a:path>
            </a:pathLst>
          </a:custGeom>
          <a:gradFill>
            <a:gsLst>
              <a:gs pos="0">
                <a:srgbClr val="8FAADC">
                  <a:alpha val="0"/>
                </a:srgbClr>
              </a:gs>
              <a:gs pos="39000">
                <a:srgbClr val="8FAADC">
                  <a:alpha val="0"/>
                </a:srgbClr>
              </a:gs>
              <a:gs pos="100000">
                <a:srgbClr val="2F5597">
                  <a:alpha val="25490"/>
                </a:srgbClr>
              </a:gs>
            </a:gsLst>
            <a:lin ang="1860000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3" name="Google Shape;93;p1"/>
          <p:cNvSpPr txBox="1">
            <a:spLocks noGrp="1"/>
          </p:cNvSpPr>
          <p:nvPr>
            <p:ph type="title"/>
          </p:nvPr>
        </p:nvSpPr>
        <p:spPr>
          <a:xfrm>
            <a:off x="330019" y="856926"/>
            <a:ext cx="3378563" cy="3071907"/>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FFFF"/>
              </a:buClr>
              <a:buSzPct val="78282"/>
              <a:buFont typeface="Calibri"/>
              <a:buNone/>
            </a:pPr>
            <a:br>
              <a:rPr lang="en-US">
                <a:latin typeface="Calibri"/>
                <a:ea typeface="Calibri"/>
                <a:cs typeface="Calibri"/>
                <a:sym typeface="Calibri"/>
              </a:rPr>
            </a:br>
            <a:br>
              <a:rPr lang="en-US">
                <a:latin typeface="Calibri"/>
                <a:ea typeface="Calibri"/>
                <a:cs typeface="Calibri"/>
                <a:sym typeface="Calibri"/>
              </a:rPr>
            </a:br>
            <a:br>
              <a:rPr lang="en-US">
                <a:latin typeface="Calibri"/>
                <a:ea typeface="Calibri"/>
                <a:cs typeface="Calibri"/>
                <a:sym typeface="Calibri"/>
              </a:rPr>
            </a:br>
            <a:r>
              <a:rPr lang="en-US" b="1">
                <a:solidFill>
                  <a:schemeClr val="lt1"/>
                </a:solidFill>
                <a:latin typeface="Calibri"/>
                <a:ea typeface="Calibri"/>
                <a:cs typeface="Calibri"/>
                <a:sym typeface="Calibri"/>
              </a:rPr>
              <a:t>We will get started shortly.</a:t>
            </a:r>
            <a:endParaRPr>
              <a:solidFill>
                <a:schemeClr val="lt1"/>
              </a:solidFill>
            </a:endParaRPr>
          </a:p>
        </p:txBody>
      </p:sp>
      <p:pic>
        <p:nvPicPr>
          <p:cNvPr id="94" name="Google Shape;94;p1" descr="Picture 4"/>
          <p:cNvPicPr preferRelativeResize="0"/>
          <p:nvPr/>
        </p:nvPicPr>
        <p:blipFill rotWithShape="1">
          <a:blip r:embed="rId3">
            <a:alphaModFix/>
          </a:blip>
          <a:srcRect/>
          <a:stretch/>
        </p:blipFill>
        <p:spPr>
          <a:xfrm>
            <a:off x="5840329" y="1276142"/>
            <a:ext cx="4621857" cy="4354729"/>
          </a:xfrm>
          <a:prstGeom prst="rect">
            <a:avLst/>
          </a:prstGeom>
          <a:noFill/>
          <a:ln>
            <a:noFill/>
          </a:ln>
        </p:spPr>
      </p:pic>
      <p:sp>
        <p:nvSpPr>
          <p:cNvPr id="95" name="Google Shape;95;p1"/>
          <p:cNvSpPr/>
          <p:nvPr/>
        </p:nvSpPr>
        <p:spPr>
          <a:xfrm rot="10800000" flipH="1">
            <a:off x="4038604" y="6400796"/>
            <a:ext cx="8153396" cy="483720"/>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96" name="Google Shape;96;p1"/>
          <p:cNvSpPr txBox="1"/>
          <p:nvPr/>
        </p:nvSpPr>
        <p:spPr>
          <a:xfrm>
            <a:off x="4537033" y="6467349"/>
            <a:ext cx="72284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FEE599"/>
                </a:solidFill>
                <a:latin typeface="Times New Roman"/>
                <a:ea typeface="Times New Roman"/>
                <a:cs typeface="Times New Roman"/>
                <a:sym typeface="Times New Roman"/>
              </a:rPr>
              <a:t>International Science Nutrition Society – CURARE CAUSAM - ISNS 2023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04;p2">
            <a:extLst>
              <a:ext uri="{FF2B5EF4-FFF2-40B4-BE49-F238E27FC236}">
                <a16:creationId xmlns:a16="http://schemas.microsoft.com/office/drawing/2014/main" id="{44DB7B8E-10BB-BD8B-023E-A6D2F1311F58}"/>
              </a:ext>
            </a:extLst>
          </p:cNvPr>
          <p:cNvSpPr/>
          <p:nvPr/>
        </p:nvSpPr>
        <p:spPr>
          <a:xfrm>
            <a:off x="4633530" y="467207"/>
            <a:ext cx="6184806" cy="5154967"/>
          </a:xfrm>
          <a:custGeom>
            <a:avLst/>
            <a:gdLst/>
            <a:ahLst/>
            <a:cxnLst/>
            <a:rect l="l" t="t" r="r" b="b"/>
            <a:pathLst>
              <a:path w="6184806" h="5154967" extrusionOk="0">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rgbClr val="7F7F7F">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090245" y="428563"/>
            <a:ext cx="10740683" cy="10290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29411"/>
              <a:buFont typeface="Times New Roman"/>
              <a:buNone/>
            </a:pPr>
            <a:r>
              <a:rPr lang="en-US" sz="5300" dirty="0">
                <a:latin typeface="Times New Roman" panose="02020603050405020304" pitchFamily="18" charset="0"/>
                <a:ea typeface="Times New Roman"/>
                <a:cs typeface="Times New Roman" panose="02020603050405020304" pitchFamily="18" charset="0"/>
                <a:sym typeface="Times New Roman"/>
              </a:rPr>
              <a:t>What are the symptoms of Asthma? </a:t>
            </a:r>
            <a:br>
              <a:rPr lang="en-US" sz="3400" dirty="0">
                <a:latin typeface="Arial"/>
                <a:ea typeface="Arial"/>
                <a:cs typeface="Arial"/>
                <a:sym typeface="Arial"/>
              </a:rPr>
            </a:br>
            <a:endParaRPr sz="3400" dirty="0">
              <a:latin typeface="Arial"/>
              <a:ea typeface="Arial"/>
              <a:cs typeface="Arial"/>
              <a:sym typeface="Arial"/>
            </a:endParaRPr>
          </a:p>
        </p:txBody>
      </p:sp>
      <p:sp>
        <p:nvSpPr>
          <p:cNvPr id="193" name="Google Shape;193;p9"/>
          <p:cNvSpPr txBox="1">
            <a:spLocks noGrp="1"/>
          </p:cNvSpPr>
          <p:nvPr>
            <p:ph type="body" idx="1"/>
          </p:nvPr>
        </p:nvSpPr>
        <p:spPr>
          <a:xfrm>
            <a:off x="1215214" y="1457642"/>
            <a:ext cx="10615714" cy="46742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en-US" sz="2400" dirty="0">
                <a:latin typeface="Times New Roman" panose="02020603050405020304" pitchFamily="18" charset="0"/>
                <a:cs typeface="Times New Roman" panose="02020603050405020304" pitchFamily="18" charset="0"/>
              </a:rPr>
              <a:t>The symptoms of asthma can vary from person to person. Symptoms sometimes get significantly worse. This is known as an asthma attack. Symptoms are often worse at night or during exercise. </a:t>
            </a:r>
          </a:p>
          <a:p>
            <a:pPr marL="0" lvl="0" indent="0" algn="l" rtl="0">
              <a:lnSpc>
                <a:spcPct val="90000"/>
              </a:lnSpc>
              <a:spcBef>
                <a:spcPts val="0"/>
              </a:spcBef>
              <a:spcAft>
                <a:spcPts val="0"/>
              </a:spcAft>
              <a:buClr>
                <a:schemeClr val="dk1"/>
              </a:buClr>
              <a:buSzPct val="100000"/>
              <a:buNone/>
            </a:pPr>
            <a:endParaRPr lang="en-US" sz="2400"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dk1"/>
              </a:buClr>
              <a:buSzPct val="100000"/>
              <a:buNone/>
            </a:pPr>
            <a:r>
              <a:rPr lang="en-US" sz="2400" dirty="0">
                <a:latin typeface="Times New Roman" panose="02020603050405020304" pitchFamily="18" charset="0"/>
                <a:cs typeface="Times New Roman" panose="02020603050405020304" pitchFamily="18" charset="0"/>
              </a:rPr>
              <a:t>Common symptoms of asthma include: </a:t>
            </a:r>
          </a:p>
          <a:p>
            <a:pPr indent="-457200">
              <a:spcBef>
                <a:spcPts val="0"/>
              </a:spcBef>
              <a:buSzPct val="100000"/>
            </a:pPr>
            <a:r>
              <a:rPr lang="en-US" sz="2400" dirty="0">
                <a:latin typeface="Times New Roman" panose="02020603050405020304" pitchFamily="18" charset="0"/>
                <a:cs typeface="Times New Roman" panose="02020603050405020304" pitchFamily="18" charset="0"/>
              </a:rPr>
              <a:t>A persistent cough, especially at night </a:t>
            </a:r>
          </a:p>
          <a:p>
            <a:pPr indent="-457200">
              <a:spcBef>
                <a:spcPts val="0"/>
              </a:spcBef>
              <a:buSzPct val="100000"/>
            </a:pPr>
            <a:r>
              <a:rPr lang="en-US" sz="2400" dirty="0">
                <a:latin typeface="Times New Roman" panose="02020603050405020304" pitchFamily="18" charset="0"/>
                <a:cs typeface="Times New Roman" panose="02020603050405020304" pitchFamily="18" charset="0"/>
              </a:rPr>
              <a:t>Wheezing when exhaling and sometimes inhaling </a:t>
            </a:r>
          </a:p>
          <a:p>
            <a:pPr indent="-457200">
              <a:spcBef>
                <a:spcPts val="0"/>
              </a:spcBef>
              <a:buSzPct val="100000"/>
            </a:pPr>
            <a:r>
              <a:rPr lang="en-US" sz="2400" dirty="0">
                <a:latin typeface="Times New Roman" panose="02020603050405020304" pitchFamily="18" charset="0"/>
                <a:cs typeface="Times New Roman" panose="02020603050405020304" pitchFamily="18" charset="0"/>
              </a:rPr>
              <a:t>Shortness of breath or difficulty breathing, sometimes even when resting </a:t>
            </a:r>
          </a:p>
          <a:p>
            <a:pPr indent="-457200">
              <a:spcBef>
                <a:spcPts val="0"/>
              </a:spcBef>
              <a:buSzPct val="100000"/>
            </a:pPr>
            <a:r>
              <a:rPr lang="en-US" sz="2400" dirty="0">
                <a:latin typeface="Times New Roman" panose="02020603050405020304" pitchFamily="18" charset="0"/>
                <a:cs typeface="Times New Roman" panose="02020603050405020304" pitchFamily="18" charset="0"/>
              </a:rPr>
              <a:t>Chest tightness, making it difficult to breathe deeply </a:t>
            </a:r>
          </a:p>
          <a:p>
            <a:pPr indent="-457200">
              <a:spcBef>
                <a:spcPts val="0"/>
              </a:spcBef>
              <a:buSzPct val="100000"/>
            </a:pPr>
            <a:endParaRPr lang="en-US" sz="2400" dirty="0">
              <a:latin typeface="Times New Roman" panose="02020603050405020304" pitchFamily="18" charset="0"/>
              <a:cs typeface="Times New Roman" panose="02020603050405020304" pitchFamily="18" charset="0"/>
            </a:endParaRPr>
          </a:p>
          <a:p>
            <a:pPr marL="0" indent="0">
              <a:spcBef>
                <a:spcPts val="0"/>
              </a:spcBef>
              <a:buSzPct val="100000"/>
              <a:buNone/>
            </a:pPr>
            <a:r>
              <a:rPr lang="en-US" sz="2400" dirty="0">
                <a:latin typeface="Times New Roman" panose="02020603050405020304" pitchFamily="18" charset="0"/>
                <a:cs typeface="Times New Roman" panose="02020603050405020304" pitchFamily="18" charset="0"/>
              </a:rPr>
              <a:t>Some people will have worse symptoms when they have a cold or during changes in the weather. Other triggers can include dust, smoke, fumes, grass, and tree pollen, animal fur and feathers, strong soaps, and perfume.  </a:t>
            </a:r>
          </a:p>
          <a:p>
            <a:pPr marL="0" lvl="0" indent="0" algn="l" rtl="0">
              <a:lnSpc>
                <a:spcPct val="90000"/>
              </a:lnSpc>
              <a:spcBef>
                <a:spcPts val="0"/>
              </a:spcBef>
              <a:spcAft>
                <a:spcPts val="0"/>
              </a:spcAft>
              <a:buClr>
                <a:schemeClr val="dk1"/>
              </a:buClr>
              <a:buSzPct val="100000"/>
              <a:buNone/>
            </a:pPr>
            <a:endParaRPr lang="en-US"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dk1"/>
              </a:buClr>
              <a:buSzPct val="100000"/>
              <a:buNone/>
            </a:pPr>
            <a:endParaRPr dirty="0">
              <a:latin typeface="Times New Roman" panose="02020603050405020304" pitchFamily="18" charset="0"/>
              <a:cs typeface="Times New Roman" panose="02020603050405020304" pitchFamily="18" charset="0"/>
            </a:endParaRPr>
          </a:p>
        </p:txBody>
      </p:sp>
      <p:sp>
        <p:nvSpPr>
          <p:cNvPr id="195" name="Google Shape;195;p9"/>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9"/>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7" name="Google Shape;197;p9"/>
          <p:cNvSpPr txBox="1"/>
          <p:nvPr/>
        </p:nvSpPr>
        <p:spPr>
          <a:xfrm>
            <a:off x="2682663" y="6444519"/>
            <a:ext cx="78769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11"/>
          <p:cNvSpPr txBox="1">
            <a:spLocks noGrp="1"/>
          </p:cNvSpPr>
          <p:nvPr>
            <p:ph type="title"/>
          </p:nvPr>
        </p:nvSpPr>
        <p:spPr>
          <a:xfrm>
            <a:off x="1126432" y="337625"/>
            <a:ext cx="10515600" cy="8607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Font typeface="Times New Roman"/>
              <a:buNone/>
            </a:pPr>
            <a:r>
              <a:rPr lang="en-US" sz="4800" dirty="0">
                <a:latin typeface="Times New Roman" panose="02020603050405020304" pitchFamily="18" charset="0"/>
                <a:cs typeface="Times New Roman" panose="02020603050405020304" pitchFamily="18" charset="0"/>
              </a:rPr>
              <a:t>Causes of Asthma </a:t>
            </a:r>
            <a:endParaRPr sz="4800" dirty="0">
              <a:latin typeface="Times New Roman" panose="02020603050405020304" pitchFamily="18" charset="0"/>
              <a:cs typeface="Times New Roman" panose="02020603050405020304" pitchFamily="18" charset="0"/>
            </a:endParaRPr>
          </a:p>
        </p:txBody>
      </p:sp>
      <p:sp>
        <p:nvSpPr>
          <p:cNvPr id="226" name="Google Shape;226;p11"/>
          <p:cNvSpPr txBox="1">
            <a:spLocks noGrp="1"/>
          </p:cNvSpPr>
          <p:nvPr>
            <p:ph type="body" idx="1"/>
          </p:nvPr>
        </p:nvSpPr>
        <p:spPr>
          <a:xfrm>
            <a:off x="1202630" y="1812085"/>
            <a:ext cx="10515600" cy="4536999"/>
          </a:xfrm>
          <a:prstGeom prst="rect">
            <a:avLst/>
          </a:prstGeom>
          <a:noFill/>
          <a:ln>
            <a:noFill/>
          </a:ln>
        </p:spPr>
        <p:txBody>
          <a:bodyPr spcFirstLastPara="1" wrap="square" lIns="91425" tIns="45700" rIns="91425" bIns="45700" anchor="t" anchorCtr="0">
            <a:normAutofit/>
          </a:bodyPr>
          <a:lstStyle/>
          <a:p>
            <a:pPr marL="342900">
              <a:buSzPct val="100000"/>
            </a:pPr>
            <a:r>
              <a:rPr lang="en-US" sz="2000" dirty="0">
                <a:latin typeface="Times New Roman" panose="02020603050405020304" pitchFamily="18" charset="0"/>
                <a:cs typeface="Times New Roman" panose="02020603050405020304" pitchFamily="18" charset="0"/>
                <a:sym typeface="Times New Roman"/>
              </a:rPr>
              <a:t>Asthma is more likely if other family members also have asthma – particularly a close relative, such as a parent or sibling. </a:t>
            </a:r>
          </a:p>
          <a:p>
            <a:pPr marL="342900">
              <a:buSzPct val="100000"/>
            </a:pPr>
            <a:r>
              <a:rPr lang="en-US" sz="2000" dirty="0">
                <a:latin typeface="Times New Roman" panose="02020603050405020304" pitchFamily="18" charset="0"/>
                <a:cs typeface="Times New Roman" panose="02020603050405020304" pitchFamily="18" charset="0"/>
                <a:sym typeface="Times New Roman"/>
              </a:rPr>
              <a:t>Asthma is more likely in people who have other allergic conditions, such as eczema and rhinitis (hay fever). </a:t>
            </a:r>
          </a:p>
          <a:p>
            <a:pPr marL="342900">
              <a:buSzPct val="100000"/>
            </a:pPr>
            <a:r>
              <a:rPr lang="en-US" sz="2000" dirty="0">
                <a:latin typeface="Times New Roman" panose="02020603050405020304" pitchFamily="18" charset="0"/>
                <a:cs typeface="Times New Roman" panose="02020603050405020304" pitchFamily="18" charset="0"/>
                <a:sym typeface="Times New Roman"/>
              </a:rPr>
              <a:t>Urbanization is associated with increased asthma prevalence, probably due to multiple lifestyle factors. </a:t>
            </a:r>
          </a:p>
          <a:p>
            <a:pPr marL="342900">
              <a:buSzPct val="100000"/>
            </a:pPr>
            <a:r>
              <a:rPr lang="en-US" sz="2000" dirty="0">
                <a:latin typeface="Times New Roman" panose="02020603050405020304" pitchFamily="18" charset="0"/>
                <a:cs typeface="Times New Roman" panose="02020603050405020304" pitchFamily="18" charset="0"/>
                <a:sym typeface="Times New Roman"/>
              </a:rPr>
              <a:t>Events in early life affect the developing lungs and can increase the risk of asthma. These include low birth weight, prematurity, exposure to tobacco smoke and other sources of air pollution, as well as viral respiratory infections. </a:t>
            </a:r>
          </a:p>
          <a:p>
            <a:pPr marL="342900">
              <a:buSzPct val="100000"/>
            </a:pPr>
            <a:r>
              <a:rPr lang="en-US" sz="2000" dirty="0">
                <a:latin typeface="Times New Roman" panose="02020603050405020304" pitchFamily="18" charset="0"/>
                <a:cs typeface="Times New Roman" panose="02020603050405020304" pitchFamily="18" charset="0"/>
                <a:sym typeface="Times New Roman"/>
              </a:rPr>
              <a:t>Exposure to a range of environmental allergens and irritants is also thought to increase the risk of asthma, including indoor and outdoor air pollution, house dust mites, molds, and occupational exposure to chemicals, fumes, or dust. </a:t>
            </a:r>
          </a:p>
          <a:p>
            <a:pPr marL="342900">
              <a:buSzPct val="100000"/>
            </a:pPr>
            <a:r>
              <a:rPr lang="en-US" sz="2000" dirty="0">
                <a:latin typeface="Times New Roman" panose="02020603050405020304" pitchFamily="18" charset="0"/>
                <a:cs typeface="Times New Roman" panose="02020603050405020304" pitchFamily="18" charset="0"/>
                <a:sym typeface="Times New Roman"/>
              </a:rPr>
              <a:t>Children and adults who are overweight or obese are at a greater risk for developing asthma. </a:t>
            </a:r>
            <a:endParaRPr sz="2400" dirty="0"/>
          </a:p>
        </p:txBody>
      </p:sp>
      <p:sp>
        <p:nvSpPr>
          <p:cNvPr id="227" name="Google Shape;227;p11"/>
          <p:cNvSpPr txBox="1">
            <a:spLocks noGrp="1"/>
          </p:cNvSpPr>
          <p:nvPr>
            <p:ph type="body" idx="2"/>
          </p:nvPr>
        </p:nvSpPr>
        <p:spPr>
          <a:xfrm>
            <a:off x="1202630" y="1198778"/>
            <a:ext cx="10363201" cy="983456"/>
          </a:xfrm>
          <a:prstGeom prst="rect">
            <a:avLst/>
          </a:prstGeom>
          <a:noFill/>
          <a:ln>
            <a:noFill/>
          </a:ln>
        </p:spPr>
        <p:txBody>
          <a:bodyPr spcFirstLastPara="1" wrap="square" lIns="91425" tIns="45700" rIns="91425" bIns="45700" anchor="t" anchorCtr="0">
            <a:noAutofit/>
          </a:bodyPr>
          <a:lstStyle/>
          <a:p>
            <a:pPr marL="0" indent="0">
              <a:spcBef>
                <a:spcPts val="0"/>
              </a:spcBef>
              <a:buSzPts val="2000"/>
              <a:buNone/>
            </a:pPr>
            <a:r>
              <a:rPr lang="en-US" sz="2000" dirty="0">
                <a:latin typeface="Times New Roman"/>
                <a:cs typeface="Times New Roman"/>
                <a:sym typeface="Times New Roman"/>
              </a:rPr>
              <a:t>Many factors have been linked to an increased risk of developing asthma, although is often difficult to find a single, direct cause. </a:t>
            </a:r>
            <a:endParaRPr dirty="0"/>
          </a:p>
        </p:txBody>
      </p:sp>
      <p:sp>
        <p:nvSpPr>
          <p:cNvPr id="228" name="Google Shape;228;p11"/>
          <p:cNvSpPr/>
          <p:nvPr/>
        </p:nvSpPr>
        <p:spPr>
          <a:xfrm>
            <a:off x="0" y="0"/>
            <a:ext cx="1050233" cy="68575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11"/>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0" name="Google Shape;230;p11"/>
          <p:cNvSpPr txBox="1"/>
          <p:nvPr/>
        </p:nvSpPr>
        <p:spPr>
          <a:xfrm>
            <a:off x="2773254" y="6418662"/>
            <a:ext cx="99930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4"/>
          <p:cNvSpPr txBox="1">
            <a:spLocks noGrp="1"/>
          </p:cNvSpPr>
          <p:nvPr>
            <p:ph type="title"/>
          </p:nvPr>
        </p:nvSpPr>
        <p:spPr>
          <a:xfrm>
            <a:off x="1582944" y="830029"/>
            <a:ext cx="6247722" cy="14617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US">
                <a:latin typeface="Arial"/>
                <a:ea typeface="Arial"/>
                <a:cs typeface="Arial"/>
                <a:sym typeface="Arial"/>
              </a:rPr>
              <a:t>CASE STUDY</a:t>
            </a:r>
            <a:endParaRPr/>
          </a:p>
        </p:txBody>
      </p:sp>
      <p:sp>
        <p:nvSpPr>
          <p:cNvPr id="257" name="Google Shape;257;p14"/>
          <p:cNvSpPr txBox="1">
            <a:spLocks noGrp="1"/>
          </p:cNvSpPr>
          <p:nvPr>
            <p:ph type="body" idx="1"/>
          </p:nvPr>
        </p:nvSpPr>
        <p:spPr>
          <a:xfrm>
            <a:off x="1116856" y="1560918"/>
            <a:ext cx="7887807" cy="517080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800"/>
              <a:buNone/>
            </a:pPr>
            <a:r>
              <a:rPr lang="en-US" sz="1800" b="1" dirty="0">
                <a:latin typeface="Calibri" panose="020F0502020204030204" pitchFamily="34" charset="0"/>
                <a:ea typeface="Sorts Mill Goudy"/>
                <a:cs typeface="Calibri" panose="020F0502020204030204" pitchFamily="34" charset="0"/>
                <a:sym typeface="Sorts Mill Goudy"/>
              </a:rPr>
              <a:t>Patient</a:t>
            </a:r>
            <a:r>
              <a:rPr lang="en-US" sz="1800" dirty="0">
                <a:latin typeface="Calibri" panose="020F0502020204030204" pitchFamily="34" charset="0"/>
                <a:ea typeface="Sorts Mill Goudy"/>
                <a:cs typeface="Calibri" panose="020F0502020204030204" pitchFamily="34" charset="0"/>
                <a:sym typeface="Sorts Mill Goudy"/>
              </a:rPr>
              <a:t>: </a:t>
            </a:r>
            <a:r>
              <a:rPr lang="hu-HU" sz="1800" dirty="0">
                <a:latin typeface="Calibri" panose="020F0502020204030204" pitchFamily="34" charset="0"/>
                <a:ea typeface="Sorts Mill Goudy"/>
                <a:cs typeface="Calibri" panose="020F0502020204030204" pitchFamily="34" charset="0"/>
                <a:sym typeface="Sorts Mill Goudy"/>
              </a:rPr>
              <a:t>Female</a:t>
            </a:r>
            <a:endParaRPr sz="1800" dirty="0">
              <a:latin typeface="Calibri" panose="020F0502020204030204" pitchFamily="34" charset="0"/>
              <a:ea typeface="Sorts Mill Goudy"/>
              <a:cs typeface="Calibri" panose="020F0502020204030204" pitchFamily="34" charset="0"/>
              <a:sym typeface="Sorts Mill Goudy"/>
            </a:endParaRPr>
          </a:p>
          <a:p>
            <a:pPr marL="0" lvl="0" indent="0" algn="l" rtl="0">
              <a:lnSpc>
                <a:spcPct val="100000"/>
              </a:lnSpc>
              <a:spcBef>
                <a:spcPts val="600"/>
              </a:spcBef>
              <a:spcAft>
                <a:spcPts val="0"/>
              </a:spcAft>
              <a:buClr>
                <a:schemeClr val="dk1"/>
              </a:buClr>
              <a:buSzPts val="1800"/>
              <a:buNone/>
            </a:pPr>
            <a:r>
              <a:rPr lang="en-US" sz="1800" b="1" dirty="0">
                <a:latin typeface="Calibri" panose="020F0502020204030204" pitchFamily="34" charset="0"/>
                <a:ea typeface="Sorts Mill Goudy"/>
                <a:cs typeface="Calibri" panose="020F0502020204030204" pitchFamily="34" charset="0"/>
                <a:sym typeface="Sorts Mill Goudy"/>
              </a:rPr>
              <a:t>Age</a:t>
            </a:r>
            <a:r>
              <a:rPr lang="en-US" sz="1800" dirty="0">
                <a:latin typeface="Calibri" panose="020F0502020204030204" pitchFamily="34" charset="0"/>
                <a:ea typeface="Sorts Mill Goudy"/>
                <a:cs typeface="Calibri" panose="020F0502020204030204" pitchFamily="34" charset="0"/>
                <a:sym typeface="Sorts Mill Goudy"/>
              </a:rPr>
              <a:t>: </a:t>
            </a:r>
            <a:r>
              <a:rPr lang="hu-HU" sz="1800" dirty="0">
                <a:latin typeface="Calibri" panose="020F0502020204030204" pitchFamily="34" charset="0"/>
                <a:ea typeface="Sorts Mill Goudy"/>
                <a:cs typeface="Calibri" panose="020F0502020204030204" pitchFamily="34" charset="0"/>
                <a:sym typeface="Sorts Mill Goudy"/>
              </a:rPr>
              <a:t>35</a:t>
            </a:r>
            <a:endParaRPr sz="1800" dirty="0">
              <a:latin typeface="Calibri" panose="020F0502020204030204" pitchFamily="34" charset="0"/>
              <a:ea typeface="Sorts Mill Goudy"/>
              <a:cs typeface="Calibri" panose="020F0502020204030204" pitchFamily="34" charset="0"/>
              <a:sym typeface="Sorts Mill Goudy"/>
            </a:endParaRPr>
          </a:p>
          <a:p>
            <a:pPr marL="0" lvl="0" indent="0">
              <a:lnSpc>
                <a:spcPct val="100000"/>
              </a:lnSpc>
              <a:spcBef>
                <a:spcPts val="600"/>
              </a:spcBef>
              <a:buNone/>
            </a:pPr>
            <a:r>
              <a:rPr lang="en-US" sz="1800" b="1" dirty="0">
                <a:latin typeface="Calibri" panose="020F0502020204030204" pitchFamily="34" charset="0"/>
                <a:ea typeface="Sorts Mill Goudy"/>
                <a:cs typeface="Calibri" panose="020F0502020204030204" pitchFamily="34" charset="0"/>
                <a:sym typeface="Sorts Mill Goudy"/>
              </a:rPr>
              <a:t>History:</a:t>
            </a:r>
            <a:r>
              <a:rPr lang="hu-HU" dirty="0"/>
              <a:t> </a:t>
            </a:r>
            <a:r>
              <a:rPr lang="hu-HU" sz="1800" dirty="0"/>
              <a:t>Her father also has asthma</a:t>
            </a:r>
            <a:endParaRPr sz="1800" dirty="0">
              <a:latin typeface="Calibri" panose="020F0502020204030204" pitchFamily="34" charset="0"/>
              <a:cs typeface="Calibri" panose="020F0502020204030204" pitchFamily="34" charset="0"/>
            </a:endParaRPr>
          </a:p>
          <a:p>
            <a:pPr marL="0" lvl="0" indent="0" algn="l" rtl="0">
              <a:lnSpc>
                <a:spcPct val="100000"/>
              </a:lnSpc>
              <a:spcBef>
                <a:spcPts val="600"/>
              </a:spcBef>
              <a:spcAft>
                <a:spcPts val="0"/>
              </a:spcAft>
              <a:buClr>
                <a:schemeClr val="dk1"/>
              </a:buClr>
              <a:buSzPts val="1800"/>
              <a:buNone/>
            </a:pPr>
            <a:r>
              <a:rPr lang="en-US" sz="1800" b="1" dirty="0">
                <a:latin typeface="Calibri" panose="020F0502020204030204" pitchFamily="34" charset="0"/>
                <a:ea typeface="Sorts Mill Goudy"/>
                <a:cs typeface="Calibri" panose="020F0502020204030204" pitchFamily="34" charset="0"/>
                <a:sym typeface="Sorts Mill Goudy"/>
              </a:rPr>
              <a:t>Medical history</a:t>
            </a:r>
            <a:r>
              <a:rPr lang="en-US" sz="1800" dirty="0">
                <a:latin typeface="Calibri" panose="020F0502020204030204" pitchFamily="34" charset="0"/>
                <a:ea typeface="Sorts Mill Goudy"/>
                <a:cs typeface="Calibri" panose="020F0502020204030204" pitchFamily="34" charset="0"/>
                <a:sym typeface="Sorts Mill Goudy"/>
              </a:rPr>
              <a:t>:</a:t>
            </a:r>
            <a:endParaRPr dirty="0">
              <a:latin typeface="Calibri" panose="020F0502020204030204" pitchFamily="34" charset="0"/>
              <a:cs typeface="Calibri" panose="020F0502020204030204" pitchFamily="34" charset="0"/>
            </a:endParaRPr>
          </a:p>
          <a:p>
            <a:pPr marL="0" lvl="0" indent="0">
              <a:lnSpc>
                <a:spcPct val="100000"/>
              </a:lnSpc>
              <a:spcBef>
                <a:spcPts val="600"/>
              </a:spcBef>
              <a:buNone/>
            </a:pPr>
            <a:r>
              <a:rPr lang="hu-HU" sz="1800" dirty="0"/>
              <a:t>She has recurrent episodes of coughing, wheezing, chest tightness, and </a:t>
            </a:r>
          </a:p>
          <a:p>
            <a:pPr marL="0" lvl="0" indent="0">
              <a:lnSpc>
                <a:spcPct val="100000"/>
              </a:lnSpc>
              <a:spcBef>
                <a:spcPts val="600"/>
              </a:spcBef>
              <a:buNone/>
            </a:pPr>
            <a:r>
              <a:rPr lang="hu-HU" sz="1800" dirty="0"/>
              <a:t>shortness of breath. </a:t>
            </a:r>
          </a:p>
          <a:p>
            <a:pPr marL="0" lvl="0" indent="0">
              <a:lnSpc>
                <a:spcPct val="100000"/>
              </a:lnSpc>
              <a:spcBef>
                <a:spcPts val="600"/>
              </a:spcBef>
              <a:buNone/>
            </a:pPr>
            <a:r>
              <a:rPr lang="hu-HU" sz="1800" dirty="0"/>
              <a:t>She reports that these symptoms are often triggered by exposure to allergens, such as pet dander and pollen, as well as physical exertion.</a:t>
            </a:r>
          </a:p>
          <a:p>
            <a:pPr marL="0" lvl="0" indent="0">
              <a:lnSpc>
                <a:spcPct val="100000"/>
              </a:lnSpc>
              <a:spcBef>
                <a:spcPts val="600"/>
              </a:spcBef>
              <a:buNone/>
            </a:pPr>
            <a:r>
              <a:rPr lang="en-US" sz="1800" dirty="0"/>
              <a:t>An acute attack occurred every 2-3 days</a:t>
            </a:r>
            <a:endParaRPr lang="hu-HU" sz="1800" dirty="0"/>
          </a:p>
          <a:p>
            <a:pPr marL="0" lvl="0" indent="0">
              <a:lnSpc>
                <a:spcPct val="100000"/>
              </a:lnSpc>
              <a:spcBef>
                <a:spcPts val="600"/>
              </a:spcBef>
              <a:buNone/>
            </a:pPr>
            <a:r>
              <a:rPr lang="hu-HU" sz="1800" dirty="0"/>
              <a:t> </a:t>
            </a:r>
            <a:r>
              <a:rPr lang="en-US" sz="1800" dirty="0"/>
              <a:t>She was diagnosed 6 months ago</a:t>
            </a:r>
            <a:r>
              <a:rPr lang="hu-HU" sz="1800" dirty="0"/>
              <a:t>.</a:t>
            </a:r>
          </a:p>
          <a:p>
            <a:pPr marL="0" indent="0">
              <a:lnSpc>
                <a:spcPct val="100000"/>
              </a:lnSpc>
              <a:spcBef>
                <a:spcPts val="600"/>
              </a:spcBef>
              <a:buNone/>
            </a:pPr>
            <a:r>
              <a:rPr lang="en-US" sz="1800" b="1" dirty="0">
                <a:latin typeface="Calibri" panose="020F0502020204030204" pitchFamily="34" charset="0"/>
                <a:ea typeface="Sorts Mill Goudy"/>
                <a:cs typeface="Calibri" panose="020F0502020204030204" pitchFamily="34" charset="0"/>
                <a:sym typeface="Sorts Mill Goudy"/>
              </a:rPr>
              <a:t>Clinical tests:</a:t>
            </a:r>
            <a:endParaRPr lang="hu-HU" sz="1800" b="1" dirty="0">
              <a:latin typeface="Calibri" panose="020F0502020204030204" pitchFamily="34" charset="0"/>
              <a:ea typeface="Sorts Mill Goudy"/>
              <a:cs typeface="Calibri" panose="020F0502020204030204" pitchFamily="34" charset="0"/>
              <a:sym typeface="Sorts Mill Goudy"/>
            </a:endParaRPr>
          </a:p>
          <a:p>
            <a:pPr marL="0" indent="0">
              <a:lnSpc>
                <a:spcPct val="100000"/>
              </a:lnSpc>
              <a:spcBef>
                <a:spcPts val="600"/>
              </a:spcBef>
              <a:buNone/>
            </a:pPr>
            <a:r>
              <a:rPr lang="hu-HU" sz="1800" dirty="0">
                <a:latin typeface="Calibri" panose="020F0502020204030204" pitchFamily="34" charset="0"/>
                <a:ea typeface="Sorts Mill Goudy"/>
                <a:cs typeface="Calibri" panose="020F0502020204030204" pitchFamily="34" charset="0"/>
                <a:sym typeface="Sorts Mill Goudy"/>
              </a:rPr>
              <a:t>Pulmonary examination</a:t>
            </a:r>
          </a:p>
          <a:p>
            <a:pPr marL="0" indent="0">
              <a:lnSpc>
                <a:spcPct val="100000"/>
              </a:lnSpc>
              <a:spcBef>
                <a:spcPts val="600"/>
              </a:spcBef>
              <a:buNone/>
            </a:pPr>
            <a:r>
              <a:rPr lang="hu-HU" sz="1800" dirty="0">
                <a:latin typeface="Calibri" panose="020F0502020204030204" pitchFamily="34" charset="0"/>
                <a:ea typeface="Sorts Mill Goudy"/>
                <a:cs typeface="Calibri" panose="020F0502020204030204" pitchFamily="34" charset="0"/>
                <a:sym typeface="Sorts Mill Goudy"/>
              </a:rPr>
              <a:t>Respiratory function tests:</a:t>
            </a:r>
          </a:p>
          <a:p>
            <a:pPr marL="0" indent="0">
              <a:lnSpc>
                <a:spcPct val="100000"/>
              </a:lnSpc>
              <a:spcBef>
                <a:spcPts val="600"/>
              </a:spcBef>
              <a:buNone/>
            </a:pPr>
            <a:r>
              <a:rPr lang="hu-HU" sz="1800" dirty="0">
                <a:latin typeface="Calibri" panose="020F0502020204030204" pitchFamily="34" charset="0"/>
                <a:ea typeface="Sorts Mill Goudy"/>
                <a:cs typeface="Calibri" panose="020F0502020204030204" pitchFamily="34" charset="0"/>
                <a:sym typeface="Sorts Mill Goudy"/>
              </a:rPr>
              <a:t>e.g.: Tiff: 75% (</a:t>
            </a:r>
            <a:r>
              <a:rPr lang="en-US" sz="1800" dirty="0">
                <a:latin typeface="Calibri" panose="020F0502020204030204" pitchFamily="34" charset="0"/>
                <a:ea typeface="Sorts Mill Goudy"/>
                <a:cs typeface="Calibri" panose="020F0502020204030204" pitchFamily="34" charset="0"/>
                <a:sym typeface="Sorts Mill Goudy"/>
              </a:rPr>
              <a:t>The Tiffeneau index (FEV1/ VC %) is the most sensitive parameter of airway narrowing, whose value is over 80 percent in healthy adults</a:t>
            </a:r>
            <a:r>
              <a:rPr lang="hu-HU" sz="1800" dirty="0">
                <a:latin typeface="Calibri" panose="020F0502020204030204" pitchFamily="34" charset="0"/>
                <a:ea typeface="Sorts Mill Goudy"/>
                <a:cs typeface="Calibri" panose="020F0502020204030204" pitchFamily="34" charset="0"/>
                <a:sym typeface="Sorts Mill Goudy"/>
              </a:rPr>
              <a:t>.</a:t>
            </a:r>
          </a:p>
        </p:txBody>
      </p:sp>
      <p:sp>
        <p:nvSpPr>
          <p:cNvPr id="258" name="Google Shape;258;p14"/>
          <p:cNvSpPr/>
          <p:nvPr/>
        </p:nvSpPr>
        <p:spPr>
          <a:xfrm>
            <a:off x="8219545" y="1333265"/>
            <a:ext cx="2926988" cy="2594434"/>
          </a:xfrm>
          <a:custGeom>
            <a:avLst/>
            <a:gdLst/>
            <a:ahLst/>
            <a:cxnLst/>
            <a:rect l="l" t="t" r="r" b="b"/>
            <a:pathLst>
              <a:path w="2991693" h="2651787" extrusionOk="0">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4"/>
          <p:cNvSpPr/>
          <p:nvPr/>
        </p:nvSpPr>
        <p:spPr>
          <a:xfrm>
            <a:off x="7575032"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4"/>
          <p:cNvSpPr/>
          <p:nvPr/>
        </p:nvSpPr>
        <p:spPr>
          <a:xfrm>
            <a:off x="8152922"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4"/>
          <p:cNvSpPr/>
          <p:nvPr/>
        </p:nvSpPr>
        <p:spPr>
          <a:xfrm>
            <a:off x="0" y="41418"/>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2" name="Google Shape;262;p14" descr="Picture 7"/>
          <p:cNvPicPr preferRelativeResize="0"/>
          <p:nvPr/>
        </p:nvPicPr>
        <p:blipFill rotWithShape="1">
          <a:blip r:embed="rId3">
            <a:alphaModFix/>
          </a:blip>
          <a:srcRect/>
          <a:stretch/>
        </p:blipFill>
        <p:spPr>
          <a:xfrm>
            <a:off x="8517928" y="1560918"/>
            <a:ext cx="2229984" cy="2241191"/>
          </a:xfrm>
          <a:prstGeom prst="rect">
            <a:avLst/>
          </a:prstGeom>
          <a:noFill/>
          <a:ln>
            <a:noFill/>
          </a:ln>
        </p:spPr>
      </p:pic>
      <p:sp>
        <p:nvSpPr>
          <p:cNvPr id="263" name="Google Shape;263;p14"/>
          <p:cNvSpPr/>
          <p:nvPr/>
        </p:nvSpPr>
        <p:spPr>
          <a:xfrm rot="10800000" flipH="1">
            <a:off x="1050232" y="6400796"/>
            <a:ext cx="11141767" cy="498621"/>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4" name="Google Shape;264;p14"/>
          <p:cNvSpPr txBox="1"/>
          <p:nvPr/>
        </p:nvSpPr>
        <p:spPr>
          <a:xfrm>
            <a:off x="2638697" y="6465441"/>
            <a:ext cx="86476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11"/>
          <p:cNvSpPr txBox="1">
            <a:spLocks noGrp="1"/>
          </p:cNvSpPr>
          <p:nvPr>
            <p:ph type="title"/>
          </p:nvPr>
        </p:nvSpPr>
        <p:spPr>
          <a:xfrm>
            <a:off x="1126432" y="337625"/>
            <a:ext cx="10515600" cy="8607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Font typeface="Times New Roman"/>
              <a:buNone/>
            </a:pPr>
            <a:r>
              <a:rPr lang="en-US" sz="4800" dirty="0">
                <a:latin typeface="Times New Roman" panose="02020603050405020304" pitchFamily="18" charset="0"/>
                <a:cs typeface="Times New Roman" panose="02020603050405020304" pitchFamily="18" charset="0"/>
              </a:rPr>
              <a:t>Conventional Treatment </a:t>
            </a:r>
            <a:endParaRPr sz="4800" dirty="0">
              <a:latin typeface="Times New Roman" panose="02020603050405020304" pitchFamily="18" charset="0"/>
              <a:cs typeface="Times New Roman" panose="02020603050405020304" pitchFamily="18" charset="0"/>
            </a:endParaRPr>
          </a:p>
        </p:txBody>
      </p:sp>
      <p:sp>
        <p:nvSpPr>
          <p:cNvPr id="226" name="Google Shape;226;p11"/>
          <p:cNvSpPr txBox="1">
            <a:spLocks noGrp="1"/>
          </p:cNvSpPr>
          <p:nvPr>
            <p:ph type="body" idx="1"/>
          </p:nvPr>
        </p:nvSpPr>
        <p:spPr>
          <a:xfrm>
            <a:off x="1202630" y="2087727"/>
            <a:ext cx="10515600" cy="4138549"/>
          </a:xfrm>
          <a:prstGeom prst="rect">
            <a:avLst/>
          </a:prstGeom>
          <a:noFill/>
          <a:ln>
            <a:noFill/>
          </a:ln>
        </p:spPr>
        <p:txBody>
          <a:bodyPr spcFirstLastPara="1" wrap="square" lIns="91425" tIns="45700" rIns="91425" bIns="45700" anchor="t" anchorCtr="0">
            <a:normAutofit fontScale="92500" lnSpcReduction="10000"/>
          </a:bodyPr>
          <a:lstStyle/>
          <a:p>
            <a:pPr marL="0" indent="0">
              <a:buSzPct val="100000"/>
              <a:buNone/>
            </a:pPr>
            <a:r>
              <a:rPr lang="en-US" sz="1800" dirty="0">
                <a:latin typeface="Times New Roman" panose="02020603050405020304" pitchFamily="18" charset="0"/>
                <a:cs typeface="Times New Roman" panose="02020603050405020304" pitchFamily="18" charset="0"/>
                <a:sym typeface="Times New Roman"/>
              </a:rPr>
              <a:t>Inhalers can help control the disease and enable people with asthma to enjoy a normal, active life. </a:t>
            </a:r>
          </a:p>
          <a:p>
            <a:pPr marL="0" indent="0">
              <a:buSzPct val="100000"/>
              <a:buNone/>
            </a:pPr>
            <a:r>
              <a:rPr lang="en-US" sz="1800" dirty="0">
                <a:latin typeface="Times New Roman" panose="02020603050405020304" pitchFamily="18" charset="0"/>
                <a:cs typeface="Times New Roman" panose="02020603050405020304" pitchFamily="18" charset="0"/>
                <a:sym typeface="Times New Roman"/>
              </a:rPr>
              <a:t>There are two main types of inhalers: </a:t>
            </a:r>
          </a:p>
          <a:p>
            <a:pPr marL="800100" lvl="1">
              <a:buSzPct val="100000"/>
            </a:pPr>
            <a:r>
              <a:rPr lang="en-US" sz="1800" dirty="0">
                <a:latin typeface="Times New Roman" panose="02020603050405020304" pitchFamily="18" charset="0"/>
                <a:cs typeface="Times New Roman" panose="02020603050405020304" pitchFamily="18" charset="0"/>
                <a:sym typeface="Times New Roman"/>
              </a:rPr>
              <a:t>Bronchodilators (such as salbutamol), that open the air passages and relieve symptoms </a:t>
            </a:r>
          </a:p>
          <a:p>
            <a:pPr marL="800100" lvl="1">
              <a:buSzPct val="100000"/>
            </a:pPr>
            <a:r>
              <a:rPr lang="en-US" sz="1800" dirty="0">
                <a:latin typeface="Times New Roman" panose="02020603050405020304" pitchFamily="18" charset="0"/>
                <a:cs typeface="Times New Roman" panose="02020603050405020304" pitchFamily="18" charset="0"/>
                <a:sym typeface="Times New Roman"/>
              </a:rPr>
              <a:t>Steroids (such as beclomethasone) reduce inflammation in the air passages, which improves asthma symptoms and reduces the risk of severe asthma attacks and death. </a:t>
            </a:r>
          </a:p>
          <a:p>
            <a:pPr marL="0" indent="0">
              <a:buSzPct val="100000"/>
              <a:buNone/>
            </a:pPr>
            <a:r>
              <a:rPr lang="en-US" sz="1800" dirty="0">
                <a:latin typeface="Times New Roman" panose="02020603050405020304" pitchFamily="18" charset="0"/>
                <a:cs typeface="Times New Roman" panose="02020603050405020304" pitchFamily="18" charset="0"/>
                <a:sym typeface="Times New Roman"/>
              </a:rPr>
              <a:t>People with asthma may need to use their inhaler every day. Their treatment will depend on the frequency of symptoms and the types of inhalers available. </a:t>
            </a:r>
            <a:endParaRPr lang="hu-HU" sz="1800" dirty="0">
              <a:latin typeface="Times New Roman" panose="02020603050405020304" pitchFamily="18" charset="0"/>
              <a:cs typeface="Times New Roman" panose="02020603050405020304" pitchFamily="18" charset="0"/>
              <a:sym typeface="Times New Roman"/>
            </a:endParaRPr>
          </a:p>
          <a:p>
            <a:pPr marL="0" indent="0">
              <a:buSzPct val="100000"/>
              <a:buNone/>
            </a:pPr>
            <a:endParaRPr lang="hu-HU" sz="1800" dirty="0">
              <a:latin typeface="Times New Roman" panose="02020603050405020304" pitchFamily="18" charset="0"/>
              <a:cs typeface="Times New Roman" panose="02020603050405020304" pitchFamily="18" charset="0"/>
              <a:sym typeface="Times New Roman"/>
            </a:endParaRPr>
          </a:p>
          <a:p>
            <a:pPr marL="0" indent="0">
              <a:buSzPct val="100000"/>
              <a:buNone/>
            </a:pPr>
            <a:r>
              <a:rPr lang="hu-HU" sz="1700" dirty="0">
                <a:latin typeface="Times New Roman" panose="02020603050405020304" pitchFamily="18" charset="0"/>
                <a:cs typeface="Times New Roman" panose="02020603050405020304" pitchFamily="18" charset="0"/>
              </a:rPr>
              <a:t>She received asthma education and learned how to monitor her symptoms and use her inhalers effectively.</a:t>
            </a:r>
          </a:p>
          <a:p>
            <a:pPr marL="0" indent="0">
              <a:buSzPct val="100000"/>
              <a:buNone/>
            </a:pPr>
            <a:r>
              <a:rPr lang="hu-HU" sz="1700" dirty="0">
                <a:latin typeface="Times New Roman" panose="02020603050405020304" pitchFamily="18" charset="0"/>
                <a:cs typeface="Times New Roman" panose="02020603050405020304" pitchFamily="18" charset="0"/>
                <a:sym typeface="Times New Roman"/>
              </a:rPr>
              <a:t>Treatment:</a:t>
            </a:r>
          </a:p>
          <a:p>
            <a:pPr marL="0" indent="0">
              <a:buSzPct val="100000"/>
              <a:buNone/>
            </a:pPr>
            <a:r>
              <a:rPr lang="hu-HU" sz="1800" dirty="0">
                <a:latin typeface="Times New Roman" panose="02020603050405020304" pitchFamily="18" charset="0"/>
                <a:cs typeface="Times New Roman" panose="02020603050405020304" pitchFamily="18" charset="0"/>
                <a:sym typeface="Times New Roman"/>
              </a:rPr>
              <a:t>Montelukast (montelukast)10mg</a:t>
            </a:r>
          </a:p>
          <a:p>
            <a:pPr marL="0" indent="0">
              <a:buSzPct val="100000"/>
              <a:buNone/>
            </a:pPr>
            <a:r>
              <a:rPr lang="hu-HU" sz="1800" dirty="0">
                <a:latin typeface="Times New Roman" panose="02020603050405020304" pitchFamily="18" charset="0"/>
                <a:cs typeface="Times New Roman" panose="02020603050405020304" pitchFamily="18" charset="0"/>
                <a:sym typeface="Times New Roman"/>
              </a:rPr>
              <a:t>Foster (formoterol and beclometasone) 100/6 2x2 puffs</a:t>
            </a:r>
          </a:p>
          <a:p>
            <a:pPr marL="0" indent="0">
              <a:buSzPct val="100000"/>
              <a:buNone/>
            </a:pPr>
            <a:r>
              <a:rPr lang="hu-HU" sz="1800" dirty="0">
                <a:latin typeface="Times New Roman" panose="02020603050405020304" pitchFamily="18" charset="0"/>
                <a:cs typeface="Times New Roman" panose="02020603050405020304" pitchFamily="18" charset="0"/>
                <a:sym typeface="Times New Roman"/>
              </a:rPr>
              <a:t>Berodual (</a:t>
            </a:r>
            <a:r>
              <a:rPr lang="hu-HU" sz="1800" dirty="0">
                <a:latin typeface="Times New Roman" panose="02020603050405020304" pitchFamily="18" charset="0"/>
                <a:cs typeface="Times New Roman" panose="02020603050405020304" pitchFamily="18" charset="0"/>
              </a:rPr>
              <a:t>ipratropium and fenoterol) if necessary 2x2 puffs (rescue medication)</a:t>
            </a:r>
            <a:endParaRPr lang="hu-HU" sz="1800" dirty="0">
              <a:latin typeface="Times New Roman" panose="02020603050405020304" pitchFamily="18" charset="0"/>
              <a:cs typeface="Times New Roman" panose="02020603050405020304" pitchFamily="18" charset="0"/>
              <a:sym typeface="Times New Roman"/>
            </a:endParaRPr>
          </a:p>
        </p:txBody>
      </p:sp>
      <p:sp>
        <p:nvSpPr>
          <p:cNvPr id="227" name="Google Shape;227;p11"/>
          <p:cNvSpPr txBox="1">
            <a:spLocks noGrp="1"/>
          </p:cNvSpPr>
          <p:nvPr>
            <p:ph type="body" idx="2"/>
          </p:nvPr>
        </p:nvSpPr>
        <p:spPr>
          <a:xfrm>
            <a:off x="1202630" y="1198778"/>
            <a:ext cx="10363201" cy="714428"/>
          </a:xfrm>
          <a:prstGeom prst="rect">
            <a:avLst/>
          </a:prstGeom>
          <a:noFill/>
          <a:ln>
            <a:noFill/>
          </a:ln>
        </p:spPr>
        <p:txBody>
          <a:bodyPr spcFirstLastPara="1" wrap="square" lIns="91425" tIns="45700" rIns="91425" bIns="45700" anchor="t" anchorCtr="0">
            <a:noAutofit/>
          </a:bodyPr>
          <a:lstStyle/>
          <a:p>
            <a:pPr marL="0" indent="0">
              <a:spcBef>
                <a:spcPts val="0"/>
              </a:spcBef>
              <a:buSzPts val="2000"/>
              <a:buNone/>
            </a:pPr>
            <a:r>
              <a:rPr lang="en-US" sz="2200" dirty="0">
                <a:latin typeface="Times New Roman"/>
                <a:cs typeface="Times New Roman"/>
                <a:sym typeface="Times New Roman"/>
              </a:rPr>
              <a:t>Asthma cannot be cured but there are several treatments available. The most common treatment is to use an inhaler, which delivers medication directly to the the lungs. </a:t>
            </a:r>
            <a:endParaRPr sz="2200" dirty="0"/>
          </a:p>
        </p:txBody>
      </p:sp>
      <p:sp>
        <p:nvSpPr>
          <p:cNvPr id="228" name="Google Shape;228;p11"/>
          <p:cNvSpPr/>
          <p:nvPr/>
        </p:nvSpPr>
        <p:spPr>
          <a:xfrm>
            <a:off x="0" y="0"/>
            <a:ext cx="1050233" cy="68575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11"/>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0" name="Google Shape;230;p11"/>
          <p:cNvSpPr txBox="1"/>
          <p:nvPr/>
        </p:nvSpPr>
        <p:spPr>
          <a:xfrm>
            <a:off x="2773254" y="6418662"/>
            <a:ext cx="99930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extLst>
      <p:ext uri="{BB962C8B-B14F-4D97-AF65-F5344CB8AC3E}">
        <p14:creationId xmlns:p14="http://schemas.microsoft.com/office/powerpoint/2010/main" val="2013267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16"/>
          <p:cNvSpPr txBox="1">
            <a:spLocks noGrp="1"/>
          </p:cNvSpPr>
          <p:nvPr>
            <p:ph type="title"/>
          </p:nvPr>
        </p:nvSpPr>
        <p:spPr>
          <a:xfrm>
            <a:off x="1443419" y="233408"/>
            <a:ext cx="4944152"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dirty="0">
                <a:latin typeface="Arial"/>
                <a:ea typeface="Arial"/>
                <a:cs typeface="Arial"/>
                <a:sym typeface="Arial"/>
              </a:rPr>
              <a:t>Method</a:t>
            </a:r>
            <a:r>
              <a:rPr lang="en-US" dirty="0">
                <a:latin typeface="Arial"/>
                <a:ea typeface="Arial"/>
                <a:cs typeface="Arial"/>
                <a:sym typeface="Arial"/>
              </a:rPr>
              <a:t> </a:t>
            </a:r>
            <a:endParaRPr dirty="0"/>
          </a:p>
        </p:txBody>
      </p:sp>
      <p:sp>
        <p:nvSpPr>
          <p:cNvPr id="284" name="Google Shape;284;p16"/>
          <p:cNvSpPr txBox="1">
            <a:spLocks noGrp="1"/>
          </p:cNvSpPr>
          <p:nvPr>
            <p:ph type="body" idx="1"/>
          </p:nvPr>
        </p:nvSpPr>
        <p:spPr>
          <a:xfrm>
            <a:off x="1265200" y="1385524"/>
            <a:ext cx="4749900" cy="4460700"/>
          </a:xfrm>
          <a:prstGeom prst="rect">
            <a:avLst/>
          </a:prstGeom>
          <a:noFill/>
          <a:ln>
            <a:noFill/>
          </a:ln>
        </p:spPr>
        <p:txBody>
          <a:bodyPr spcFirstLastPara="1" wrap="square" lIns="91425" tIns="45700" rIns="91425" bIns="45700" anchor="t" anchorCtr="0">
            <a:noAutofit/>
          </a:bodyPr>
          <a:lstStyle/>
          <a:p>
            <a:pPr lvl="0" fontAlgn="base">
              <a:spcBef>
                <a:spcPts val="0"/>
              </a:spcBef>
            </a:pPr>
            <a:r>
              <a:rPr lang="en-US" sz="1600" b="1" dirty="0">
                <a:solidFill>
                  <a:srgbClr val="000000"/>
                </a:solidFill>
                <a:latin typeface="Lustria"/>
              </a:rPr>
              <a:t>Proprietary blend I</a:t>
            </a:r>
            <a:r>
              <a:rPr lang="en-US" sz="1600" dirty="0">
                <a:solidFill>
                  <a:srgbClr val="000000"/>
                </a:solidFill>
                <a:latin typeface="Lustria"/>
              </a:rPr>
              <a:t>:</a:t>
            </a:r>
            <a:r>
              <a:rPr lang="hu-HU" sz="1600" dirty="0">
                <a:solidFill>
                  <a:srgbClr val="000000"/>
                </a:solidFill>
                <a:latin typeface="Lustria"/>
              </a:rPr>
              <a:t> </a:t>
            </a:r>
            <a:r>
              <a:rPr lang="en-US" sz="1600" dirty="0">
                <a:solidFill>
                  <a:srgbClr val="000000"/>
                </a:solidFill>
                <a:latin typeface="Lustria"/>
              </a:rPr>
              <a:t>2x</a:t>
            </a:r>
            <a:r>
              <a:rPr lang="hu-HU" sz="1600" dirty="0">
                <a:solidFill>
                  <a:srgbClr val="000000"/>
                </a:solidFill>
                <a:latin typeface="Lustria"/>
              </a:rPr>
              <a:t>5</a:t>
            </a:r>
            <a:r>
              <a:rPr lang="en-US" sz="1600" dirty="0">
                <a:solidFill>
                  <a:srgbClr val="000000"/>
                </a:solidFill>
                <a:latin typeface="Lustria"/>
              </a:rPr>
              <a:t> drops, morning and</a:t>
            </a:r>
            <a:r>
              <a:rPr lang="hu-HU" sz="1600" dirty="0">
                <a:solidFill>
                  <a:srgbClr val="000000"/>
                </a:solidFill>
                <a:latin typeface="Lustria"/>
              </a:rPr>
              <a:t> </a:t>
            </a:r>
            <a:r>
              <a:rPr lang="en-US" sz="1600" dirty="0">
                <a:solidFill>
                  <a:srgbClr val="000000"/>
                </a:solidFill>
                <a:latin typeface="Lustria"/>
              </a:rPr>
              <a:t>evening, for 3 days, then every 3 days then</a:t>
            </a:r>
            <a:r>
              <a:rPr lang="hu-HU" sz="1600" dirty="0">
                <a:solidFill>
                  <a:srgbClr val="000000"/>
                </a:solidFill>
                <a:latin typeface="Lustria"/>
              </a:rPr>
              <a:t> </a:t>
            </a:r>
            <a:r>
              <a:rPr lang="en-US" sz="1600" dirty="0">
                <a:solidFill>
                  <a:srgbClr val="000000"/>
                </a:solidFill>
                <a:latin typeface="Lustria"/>
              </a:rPr>
              <a:t>increased by 1-1 drops every 3 days to 2x1</a:t>
            </a:r>
            <a:r>
              <a:rPr lang="hu-HU" sz="1600" dirty="0">
                <a:solidFill>
                  <a:srgbClr val="000000"/>
                </a:solidFill>
                <a:latin typeface="Lustria"/>
              </a:rPr>
              <a:t>0</a:t>
            </a:r>
            <a:r>
              <a:rPr lang="en-US" sz="1600" dirty="0">
                <a:solidFill>
                  <a:srgbClr val="000000"/>
                </a:solidFill>
                <a:latin typeface="Lustria"/>
              </a:rPr>
              <a:t> </a:t>
            </a:r>
            <a:endParaRPr lang="hu-HU" sz="1600" dirty="0">
              <a:solidFill>
                <a:srgbClr val="000000"/>
              </a:solidFill>
              <a:latin typeface="Lustria"/>
            </a:endParaRPr>
          </a:p>
          <a:p>
            <a:pPr lvl="0" fontAlgn="base">
              <a:spcBef>
                <a:spcPts val="0"/>
              </a:spcBef>
            </a:pPr>
            <a:endParaRPr lang="hu-HU" sz="1600" dirty="0">
              <a:solidFill>
                <a:srgbClr val="000000"/>
              </a:solidFill>
              <a:latin typeface="Lustria"/>
            </a:endParaRPr>
          </a:p>
          <a:p>
            <a:pPr fontAlgn="base">
              <a:spcBef>
                <a:spcPts val="0"/>
              </a:spcBef>
            </a:pPr>
            <a:r>
              <a:rPr lang="en-US" sz="1600" b="1" kern="1200" dirty="0">
                <a:solidFill>
                  <a:prstClr val="black"/>
                </a:solidFill>
                <a:latin typeface="Lustria"/>
                <a:cs typeface="Calibri Light" panose="020F0302020204030204" pitchFamily="34" charset="0"/>
              </a:rPr>
              <a:t>Proprietary blend II </a:t>
            </a:r>
            <a:r>
              <a:rPr lang="en-US" sz="1600" kern="1200" dirty="0">
                <a:solidFill>
                  <a:prstClr val="black"/>
                </a:solidFill>
                <a:latin typeface="Lustria"/>
                <a:cs typeface="Calibri Light" panose="020F0302020204030204" pitchFamily="34" charset="0"/>
              </a:rPr>
              <a:t>:</a:t>
            </a:r>
            <a:r>
              <a:rPr lang="en-US" sz="1600" kern="1200" dirty="0">
                <a:solidFill>
                  <a:prstClr val="black"/>
                </a:solidFill>
                <a:latin typeface="Lustria"/>
              </a:rPr>
              <a:t>1 in the morning for 7 days, then 1 in the morning and 1 in the afternoon</a:t>
            </a:r>
            <a:r>
              <a:rPr lang="hu-HU" sz="1600" kern="1200" dirty="0">
                <a:solidFill>
                  <a:prstClr val="black"/>
                </a:solidFill>
                <a:latin typeface="Lustria"/>
              </a:rPr>
              <a:t> </a:t>
            </a:r>
            <a:endParaRPr lang="hu-HU" sz="1600" dirty="0">
              <a:solidFill>
                <a:srgbClr val="000000"/>
              </a:solidFill>
              <a:latin typeface="Lustria"/>
            </a:endParaRPr>
          </a:p>
          <a:p>
            <a:pPr lvl="0" fontAlgn="base">
              <a:spcBef>
                <a:spcPts val="0"/>
              </a:spcBef>
            </a:pPr>
            <a:endParaRPr lang="en-US" sz="1600" dirty="0">
              <a:solidFill>
                <a:srgbClr val="000000"/>
              </a:solidFill>
              <a:latin typeface="Lustria"/>
            </a:endParaRPr>
          </a:p>
          <a:p>
            <a:pPr lvl="0" fontAlgn="base">
              <a:spcBef>
                <a:spcPts val="0"/>
              </a:spcBef>
            </a:pPr>
            <a:r>
              <a:rPr lang="en-US" sz="1600" b="1" dirty="0">
                <a:solidFill>
                  <a:srgbClr val="000000"/>
                </a:solidFill>
                <a:latin typeface="Lustria"/>
              </a:rPr>
              <a:t>Proprietary blend III</a:t>
            </a:r>
            <a:r>
              <a:rPr lang="en-US" sz="1600" dirty="0">
                <a:solidFill>
                  <a:srgbClr val="000000"/>
                </a:solidFill>
                <a:latin typeface="Lustria"/>
              </a:rPr>
              <a:t>:1 sachet in the morning</a:t>
            </a:r>
            <a:r>
              <a:rPr lang="hu-HU" sz="1600" dirty="0">
                <a:solidFill>
                  <a:srgbClr val="000000"/>
                </a:solidFill>
                <a:latin typeface="Lustria"/>
              </a:rPr>
              <a:t> for 7 days then</a:t>
            </a:r>
            <a:r>
              <a:rPr lang="en-US" sz="1600" dirty="0">
                <a:solidFill>
                  <a:srgbClr val="000000"/>
                </a:solidFill>
                <a:latin typeface="Lustria"/>
              </a:rPr>
              <a:t> 1 sachet in the morning and 1 sachet in the evening </a:t>
            </a:r>
            <a:endParaRPr lang="hu-HU" sz="1600" dirty="0">
              <a:solidFill>
                <a:srgbClr val="000000"/>
              </a:solidFill>
              <a:latin typeface="Lustria"/>
            </a:endParaRPr>
          </a:p>
          <a:p>
            <a:pPr lvl="0" fontAlgn="base">
              <a:spcBef>
                <a:spcPts val="0"/>
              </a:spcBef>
            </a:pPr>
            <a:endParaRPr lang="hu-HU" sz="1600" b="1" dirty="0">
              <a:solidFill>
                <a:srgbClr val="000000"/>
              </a:solidFill>
              <a:latin typeface="Lustria"/>
            </a:endParaRPr>
          </a:p>
          <a:p>
            <a:pPr lvl="0" fontAlgn="base">
              <a:spcBef>
                <a:spcPts val="0"/>
              </a:spcBef>
            </a:pPr>
            <a:r>
              <a:rPr lang="en-US" sz="1600" b="1" dirty="0">
                <a:solidFill>
                  <a:srgbClr val="000000"/>
                </a:solidFill>
                <a:latin typeface="Lustria"/>
              </a:rPr>
              <a:t>Proprietary blend IV</a:t>
            </a:r>
            <a:r>
              <a:rPr lang="en-US" sz="1600" dirty="0">
                <a:solidFill>
                  <a:srgbClr val="000000"/>
                </a:solidFill>
                <a:latin typeface="Lustria"/>
              </a:rPr>
              <a:t>: 1</a:t>
            </a:r>
            <a:r>
              <a:rPr lang="hu-HU" sz="1600" dirty="0">
                <a:solidFill>
                  <a:srgbClr val="000000"/>
                </a:solidFill>
                <a:latin typeface="Lustria"/>
              </a:rPr>
              <a:t>/2</a:t>
            </a:r>
            <a:r>
              <a:rPr lang="en-US" sz="1600" dirty="0">
                <a:solidFill>
                  <a:srgbClr val="000000"/>
                </a:solidFill>
                <a:latin typeface="Lustria"/>
              </a:rPr>
              <a:t> teaspoon in the</a:t>
            </a:r>
          </a:p>
          <a:p>
            <a:pPr marL="0" lvl="0" indent="0" fontAlgn="base">
              <a:spcBef>
                <a:spcPts val="0"/>
              </a:spcBef>
              <a:buNone/>
            </a:pPr>
            <a:r>
              <a:rPr lang="hu-HU" sz="1600" dirty="0">
                <a:solidFill>
                  <a:srgbClr val="000000"/>
                </a:solidFill>
                <a:latin typeface="Lustria"/>
              </a:rPr>
              <a:t>          m</a:t>
            </a:r>
            <a:r>
              <a:rPr lang="en-US" sz="1600" dirty="0">
                <a:solidFill>
                  <a:srgbClr val="000000"/>
                </a:solidFill>
                <a:latin typeface="Lustria"/>
              </a:rPr>
              <a:t>orning</a:t>
            </a:r>
            <a:endParaRPr lang="hu-HU" sz="1600" dirty="0">
              <a:solidFill>
                <a:srgbClr val="000000"/>
              </a:solidFill>
              <a:latin typeface="Lustria"/>
            </a:endParaRPr>
          </a:p>
          <a:p>
            <a:pPr marL="0" lvl="0" indent="0" fontAlgn="base">
              <a:spcBef>
                <a:spcPts val="0"/>
              </a:spcBef>
              <a:buNone/>
            </a:pPr>
            <a:endParaRPr lang="en-US" sz="1600" dirty="0">
              <a:solidFill>
                <a:srgbClr val="000000"/>
              </a:solidFill>
              <a:latin typeface="Lustria"/>
            </a:endParaRPr>
          </a:p>
          <a:p>
            <a:pPr lvl="0" fontAlgn="base">
              <a:spcBef>
                <a:spcPts val="0"/>
              </a:spcBef>
            </a:pPr>
            <a:r>
              <a:rPr lang="en-US" sz="1600" b="1" dirty="0">
                <a:solidFill>
                  <a:srgbClr val="000000"/>
                </a:solidFill>
                <a:latin typeface="Lustria"/>
              </a:rPr>
              <a:t>Proprietary blend VI</a:t>
            </a:r>
            <a:r>
              <a:rPr lang="en-US" sz="1600" dirty="0">
                <a:solidFill>
                  <a:srgbClr val="000000"/>
                </a:solidFill>
                <a:latin typeface="Lustria"/>
              </a:rPr>
              <a:t>: </a:t>
            </a:r>
            <a:r>
              <a:rPr lang="hu-HU" sz="1600" dirty="0">
                <a:solidFill>
                  <a:srgbClr val="000000"/>
                </a:solidFill>
                <a:latin typeface="Lustria"/>
              </a:rPr>
              <a:t>1</a:t>
            </a:r>
            <a:r>
              <a:rPr lang="en-US" sz="1600" dirty="0">
                <a:solidFill>
                  <a:srgbClr val="000000"/>
                </a:solidFill>
                <a:latin typeface="Lustria"/>
              </a:rPr>
              <a:t> in the</a:t>
            </a:r>
          </a:p>
          <a:p>
            <a:pPr marL="0" lvl="0" indent="0" fontAlgn="base">
              <a:spcBef>
                <a:spcPts val="0"/>
              </a:spcBef>
              <a:buNone/>
            </a:pPr>
            <a:r>
              <a:rPr lang="hu-HU" sz="1600" dirty="0">
                <a:solidFill>
                  <a:srgbClr val="000000"/>
                </a:solidFill>
                <a:latin typeface="Lustria"/>
              </a:rPr>
              <a:t>          </a:t>
            </a:r>
            <a:r>
              <a:rPr lang="en-US" sz="1600" dirty="0">
                <a:solidFill>
                  <a:srgbClr val="000000"/>
                </a:solidFill>
                <a:latin typeface="Lustria"/>
              </a:rPr>
              <a:t>morning and </a:t>
            </a:r>
            <a:r>
              <a:rPr lang="hu-HU" sz="1600" dirty="0">
                <a:solidFill>
                  <a:srgbClr val="000000"/>
                </a:solidFill>
                <a:latin typeface="Lustria"/>
              </a:rPr>
              <a:t>1</a:t>
            </a:r>
            <a:r>
              <a:rPr lang="en-US" sz="1600" dirty="0">
                <a:solidFill>
                  <a:srgbClr val="000000"/>
                </a:solidFill>
                <a:latin typeface="Lustria"/>
              </a:rPr>
              <a:t> in the evening</a:t>
            </a:r>
            <a:r>
              <a:rPr lang="hu-HU" sz="1600" dirty="0">
                <a:solidFill>
                  <a:srgbClr val="000000"/>
                </a:solidFill>
                <a:latin typeface="Lustria"/>
              </a:rPr>
              <a:t> </a:t>
            </a:r>
          </a:p>
          <a:p>
            <a:pPr marL="0" lvl="0" indent="0" algn="l" rtl="0">
              <a:lnSpc>
                <a:spcPct val="90000"/>
              </a:lnSpc>
              <a:spcBef>
                <a:spcPts val="0"/>
              </a:spcBef>
              <a:spcAft>
                <a:spcPts val="0"/>
              </a:spcAft>
              <a:buClr>
                <a:schemeClr val="dk1"/>
              </a:buClr>
              <a:buSzPts val="1600"/>
              <a:buNone/>
            </a:pPr>
            <a:endParaRPr sz="1600" b="0" i="0" u="none" strike="noStrike" dirty="0">
              <a:solidFill>
                <a:srgbClr val="000000"/>
              </a:solidFill>
              <a:latin typeface="Arial"/>
              <a:ea typeface="Arial"/>
              <a:cs typeface="Arial"/>
              <a:sym typeface="Arial"/>
            </a:endParaRPr>
          </a:p>
        </p:txBody>
      </p:sp>
      <p:sp>
        <p:nvSpPr>
          <p:cNvPr id="285" name="Google Shape;285;p16"/>
          <p:cNvSpPr/>
          <p:nvPr/>
        </p:nvSpPr>
        <p:spPr>
          <a:xfrm>
            <a:off x="6092950" y="0"/>
            <a:ext cx="6099050"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6"/>
          <p:cNvSpPr/>
          <p:nvPr/>
        </p:nvSpPr>
        <p:spPr>
          <a:xfrm>
            <a:off x="6577373" y="281318"/>
            <a:ext cx="5130204" cy="5860873"/>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6"/>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16"/>
          <p:cNvSpPr txBox="1"/>
          <p:nvPr/>
        </p:nvSpPr>
        <p:spPr>
          <a:xfrm>
            <a:off x="6872203" y="561029"/>
            <a:ext cx="36858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PROPRIETARY BLENDS LEGEND </a:t>
            </a:r>
            <a:endParaRPr/>
          </a:p>
        </p:txBody>
      </p:sp>
      <p:pic>
        <p:nvPicPr>
          <p:cNvPr id="290" name="Google Shape;290;p16" descr="Picture 7"/>
          <p:cNvPicPr preferRelativeResize="0"/>
          <p:nvPr/>
        </p:nvPicPr>
        <p:blipFill rotWithShape="1">
          <a:blip r:embed="rId3">
            <a:alphaModFix/>
          </a:blip>
          <a:srcRect/>
          <a:stretch/>
        </p:blipFill>
        <p:spPr>
          <a:xfrm>
            <a:off x="525116" y="233408"/>
            <a:ext cx="918303" cy="922918"/>
          </a:xfrm>
          <a:prstGeom prst="rect">
            <a:avLst/>
          </a:prstGeom>
          <a:noFill/>
          <a:ln>
            <a:noFill/>
          </a:ln>
        </p:spPr>
      </p:pic>
      <p:sp>
        <p:nvSpPr>
          <p:cNvPr id="291" name="Google Shape;291;p16"/>
          <p:cNvSpPr/>
          <p:nvPr/>
        </p:nvSpPr>
        <p:spPr>
          <a:xfrm rot="10800000" flipH="1">
            <a:off x="1050232" y="6400797"/>
            <a:ext cx="11141767" cy="457202"/>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92" name="Google Shape;292;p16"/>
          <p:cNvSpPr txBox="1"/>
          <p:nvPr/>
        </p:nvSpPr>
        <p:spPr>
          <a:xfrm>
            <a:off x="2570290" y="6400797"/>
            <a:ext cx="85752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
        <p:nvSpPr>
          <p:cNvPr id="2" name="TextBox 1">
            <a:extLst>
              <a:ext uri="{FF2B5EF4-FFF2-40B4-BE49-F238E27FC236}">
                <a16:creationId xmlns:a16="http://schemas.microsoft.com/office/drawing/2014/main" id="{5D14FA05-4FE9-7492-5A8E-C79DCCE51AB7}"/>
              </a:ext>
            </a:extLst>
          </p:cNvPr>
          <p:cNvSpPr txBox="1"/>
          <p:nvPr/>
        </p:nvSpPr>
        <p:spPr>
          <a:xfrm>
            <a:off x="6766773" y="1293556"/>
            <a:ext cx="4663515" cy="5124480"/>
          </a:xfrm>
          <a:prstGeom prst="rect">
            <a:avLst/>
          </a:prstGeom>
          <a:noFill/>
        </p:spPr>
        <p:txBody>
          <a:bodyPr wrap="square" rtlCol="0">
            <a:spAutoFit/>
          </a:bodyPr>
          <a:lstStyle/>
          <a:p>
            <a:r>
              <a:rPr lang="en-US" sz="1300" b="1" dirty="0">
                <a:latin typeface="Times New Roman" panose="02020603050405020304" pitchFamily="18" charset="0"/>
                <a:cs typeface="Times New Roman" panose="02020603050405020304" pitchFamily="18" charset="0"/>
              </a:rPr>
              <a:t>Proprietary Blend I: </a:t>
            </a:r>
            <a:r>
              <a:rPr lang="en-US" sz="1300" dirty="0">
                <a:latin typeface="Times New Roman" panose="02020603050405020304" pitchFamily="18" charset="0"/>
                <a:cs typeface="Times New Roman" panose="02020603050405020304" pitchFamily="18" charset="0"/>
              </a:rPr>
              <a:t>Silica, Vitamin C, and Trace Minerals </a:t>
            </a:r>
          </a:p>
          <a:p>
            <a:endParaRPr lang="en-US" sz="1300" dirty="0">
              <a:latin typeface="Times New Roman" panose="02020603050405020304" pitchFamily="18" charset="0"/>
              <a:cs typeface="Times New Roman" panose="02020603050405020304" pitchFamily="18" charset="0"/>
            </a:endParaRPr>
          </a:p>
          <a:p>
            <a:r>
              <a:rPr lang="en-US" sz="1300" b="1" dirty="0">
                <a:latin typeface="Times New Roman" panose="02020603050405020304" pitchFamily="18" charset="0"/>
                <a:cs typeface="Times New Roman" panose="02020603050405020304" pitchFamily="18" charset="0"/>
              </a:rPr>
              <a:t>Proprietary Blend II: </a:t>
            </a:r>
            <a:r>
              <a:rPr lang="en-US" sz="1300" dirty="0">
                <a:latin typeface="Times New Roman" panose="02020603050405020304" pitchFamily="18" charset="0"/>
                <a:cs typeface="Times New Roman" panose="02020603050405020304" pitchFamily="18" charset="0"/>
              </a:rPr>
              <a:t>N-acetyl L-tyrosine, anhydrous caffeine, L-theanine,  Velvet Bean Seed, Pine Bark, Curcumin, and Vitamin D </a:t>
            </a:r>
          </a:p>
          <a:p>
            <a:endParaRPr lang="en-US" sz="1300" dirty="0">
              <a:latin typeface="Times New Roman" panose="02020603050405020304" pitchFamily="18" charset="0"/>
              <a:cs typeface="Times New Roman" panose="02020603050405020304" pitchFamily="18" charset="0"/>
            </a:endParaRPr>
          </a:p>
          <a:p>
            <a:r>
              <a:rPr lang="en-US" sz="1300" b="1" dirty="0">
                <a:latin typeface="Times New Roman" panose="02020603050405020304" pitchFamily="18" charset="0"/>
                <a:cs typeface="Times New Roman" panose="02020603050405020304" pitchFamily="18" charset="0"/>
              </a:rPr>
              <a:t>Proprietary Blend III: </a:t>
            </a:r>
            <a:r>
              <a:rPr lang="en-US" sz="1300" dirty="0">
                <a:latin typeface="Times New Roman" panose="02020603050405020304" pitchFamily="18" charset="0"/>
                <a:cs typeface="Times New Roman" panose="02020603050405020304" pitchFamily="18" charset="0"/>
              </a:rPr>
              <a:t>Black Seed Oil, Resveratrol, Turmeric, Raspberry Ketone, Apple Cider Vinegar, Aloe Vera, and D-Ribose </a:t>
            </a:r>
          </a:p>
          <a:p>
            <a:endParaRPr lang="en-US" sz="1300" dirty="0">
              <a:latin typeface="Times New Roman" panose="02020603050405020304" pitchFamily="18" charset="0"/>
              <a:cs typeface="Times New Roman" panose="02020603050405020304" pitchFamily="18" charset="0"/>
            </a:endParaRPr>
          </a:p>
          <a:p>
            <a:r>
              <a:rPr lang="en-US" sz="1300" b="1" dirty="0">
                <a:latin typeface="Times New Roman" panose="02020603050405020304" pitchFamily="18" charset="0"/>
                <a:cs typeface="Times New Roman" panose="02020603050405020304" pitchFamily="18" charset="0"/>
              </a:rPr>
              <a:t>Proprietary Blend IV: </a:t>
            </a:r>
            <a:r>
              <a:rPr lang="en-US" sz="1300" dirty="0">
                <a:latin typeface="Times New Roman" panose="02020603050405020304" pitchFamily="18" charset="0"/>
                <a:cs typeface="Times New Roman" panose="02020603050405020304" pitchFamily="18" charset="0"/>
              </a:rPr>
              <a:t>Vitamin C, Zinc Sulfate, and Vitamin D3 </a:t>
            </a:r>
          </a:p>
          <a:p>
            <a:endParaRPr lang="en-US" sz="1300" dirty="0">
              <a:latin typeface="Times New Roman" panose="02020603050405020304" pitchFamily="18" charset="0"/>
              <a:cs typeface="Times New Roman" panose="02020603050405020304" pitchFamily="18" charset="0"/>
            </a:endParaRPr>
          </a:p>
          <a:p>
            <a:r>
              <a:rPr lang="en-US" sz="1300" b="1" dirty="0">
                <a:latin typeface="Times New Roman" panose="02020603050405020304" pitchFamily="18" charset="0"/>
                <a:cs typeface="Times New Roman" panose="02020603050405020304" pitchFamily="18" charset="0"/>
              </a:rPr>
              <a:t>Proprietary Blend V: </a:t>
            </a:r>
            <a:r>
              <a:rPr lang="en-US" sz="1300" dirty="0">
                <a:latin typeface="Times New Roman" panose="02020603050405020304" pitchFamily="18" charset="0"/>
                <a:cs typeface="Times New Roman" panose="02020603050405020304" pitchFamily="18" charset="0"/>
              </a:rPr>
              <a:t>Inulin, Green Banana Flour, Apple Fiber, Bacillus Coagulans, Spirulina, Wheat Grass, Barley Grass, Alfalfa Leaf, Flax Seed, Psyllium Husk Powder, Chlorella, Broccoli, Kale, Spinach, Green Cabbage, Parsley, Aloe Vera, Cayenne Pepper, Blue berry Powder, Pomegranate Seed Powder, and MCT Coconut Oil Powder </a:t>
            </a:r>
          </a:p>
          <a:p>
            <a:endParaRPr lang="en-US" sz="1300" dirty="0">
              <a:latin typeface="Times New Roman" panose="02020603050405020304" pitchFamily="18" charset="0"/>
              <a:cs typeface="Times New Roman" panose="02020603050405020304" pitchFamily="18" charset="0"/>
            </a:endParaRPr>
          </a:p>
          <a:p>
            <a:r>
              <a:rPr lang="en-US" sz="1300" b="1" dirty="0">
                <a:latin typeface="Times New Roman" panose="02020603050405020304" pitchFamily="18" charset="0"/>
                <a:cs typeface="Times New Roman" panose="02020603050405020304" pitchFamily="18" charset="0"/>
              </a:rPr>
              <a:t>Proprietary Blend VI: </a:t>
            </a:r>
            <a:r>
              <a:rPr lang="en-US" sz="1300" dirty="0">
                <a:latin typeface="Times New Roman" panose="02020603050405020304" pitchFamily="18" charset="0"/>
                <a:cs typeface="Times New Roman" panose="02020603050405020304" pitchFamily="18" charset="0"/>
              </a:rPr>
              <a:t>B-Nicotinamide Adenine Dinucleotide (NAD+), Magnesium, Trace Minerals, Quercetin, Vitamin D, Vitamin C, and Vitamin K2 </a:t>
            </a:r>
          </a:p>
          <a:p>
            <a:endParaRPr lang="en-US" sz="1300" dirty="0">
              <a:latin typeface="Times New Roman" panose="02020603050405020304" pitchFamily="18" charset="0"/>
              <a:cs typeface="Times New Roman" panose="02020603050405020304" pitchFamily="18" charset="0"/>
            </a:endParaRPr>
          </a:p>
          <a:p>
            <a:r>
              <a:rPr lang="en-US" sz="1300" b="1" dirty="0">
                <a:latin typeface="Times New Roman" panose="02020603050405020304" pitchFamily="18" charset="0"/>
                <a:cs typeface="Times New Roman" panose="02020603050405020304" pitchFamily="18" charset="0"/>
              </a:rPr>
              <a:t>Proprietary Blend VII: </a:t>
            </a:r>
            <a:r>
              <a:rPr lang="en-US" sz="1300" dirty="0">
                <a:latin typeface="Times New Roman" panose="02020603050405020304" pitchFamily="18" charset="0"/>
                <a:cs typeface="Times New Roman" panose="02020603050405020304" pitchFamily="18" charset="0"/>
              </a:rPr>
              <a:t>Hydrolyzed Bovine Collagen, Whole Bovine Colostrum Powder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17"/>
          <p:cNvSpPr txBox="1">
            <a:spLocks noGrp="1"/>
          </p:cNvSpPr>
          <p:nvPr>
            <p:ph type="title"/>
          </p:nvPr>
        </p:nvSpPr>
        <p:spPr>
          <a:xfrm>
            <a:off x="1050233" y="1488517"/>
            <a:ext cx="10515600" cy="92291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dirty="0">
                <a:latin typeface="Arial"/>
                <a:ea typeface="Arial"/>
                <a:cs typeface="Arial"/>
                <a:sym typeface="Arial"/>
              </a:rPr>
              <a:t>Additional Treatment </a:t>
            </a:r>
            <a:endParaRPr dirty="0">
              <a:latin typeface="Arial"/>
              <a:ea typeface="Arial"/>
              <a:cs typeface="Arial"/>
              <a:sym typeface="Arial"/>
            </a:endParaRPr>
          </a:p>
        </p:txBody>
      </p:sp>
      <p:sp>
        <p:nvSpPr>
          <p:cNvPr id="298" name="Google Shape;298;p17"/>
          <p:cNvSpPr txBox="1">
            <a:spLocks noGrp="1"/>
          </p:cNvSpPr>
          <p:nvPr>
            <p:ph type="body" idx="1"/>
          </p:nvPr>
        </p:nvSpPr>
        <p:spPr>
          <a:xfrm>
            <a:off x="1050233" y="2411435"/>
            <a:ext cx="10515600" cy="2659329"/>
          </a:xfrm>
          <a:prstGeom prst="rect">
            <a:avLst/>
          </a:prstGeom>
          <a:noFill/>
          <a:ln>
            <a:noFill/>
          </a:ln>
        </p:spPr>
        <p:txBody>
          <a:bodyPr spcFirstLastPara="1" wrap="square" lIns="91425" tIns="45700" rIns="91425" bIns="45700" anchor="t" anchorCtr="0">
            <a:noAutofit/>
          </a:bodyPr>
          <a:lstStyle/>
          <a:p>
            <a:pPr marL="0" indent="0" fontAlgn="base">
              <a:spcBef>
                <a:spcPts val="0"/>
              </a:spcBef>
            </a:pPr>
            <a:endParaRPr lang="hu-HU" sz="2000" dirty="0">
              <a:solidFill>
                <a:srgbClr val="000000"/>
              </a:solidFill>
              <a:latin typeface="Lustria"/>
            </a:endParaRPr>
          </a:p>
          <a:p>
            <a:pPr marL="0" indent="0" fontAlgn="base">
              <a:spcBef>
                <a:spcPts val="0"/>
              </a:spcBef>
            </a:pPr>
            <a:r>
              <a:rPr lang="en-US" sz="2000" dirty="0">
                <a:solidFill>
                  <a:srgbClr val="000000"/>
                </a:solidFill>
                <a:latin typeface="Lustria"/>
              </a:rPr>
              <a:t>Exercises to achieve a positive mental and emotional state</a:t>
            </a:r>
          </a:p>
          <a:p>
            <a:pPr marL="0" lvl="0" indent="0" fontAlgn="base">
              <a:spcBef>
                <a:spcPts val="0"/>
              </a:spcBef>
            </a:pPr>
            <a:r>
              <a:rPr lang="hu-HU" sz="2000" dirty="0">
                <a:solidFill>
                  <a:srgbClr val="000000"/>
                </a:solidFill>
                <a:latin typeface="Arial" panose="020B0604020202020204" pitchFamily="34" charset="0"/>
              </a:rPr>
              <a:t>          </a:t>
            </a:r>
            <a:r>
              <a:rPr lang="en-US" sz="2000" dirty="0">
                <a:solidFill>
                  <a:srgbClr val="000000"/>
                </a:solidFill>
                <a:latin typeface="Arial" panose="020B0604020202020204" pitchFamily="34" charset="0"/>
              </a:rPr>
              <a:t>(</a:t>
            </a:r>
            <a:r>
              <a:rPr lang="en-US" sz="2000" dirty="0" err="1">
                <a:solidFill>
                  <a:srgbClr val="000000"/>
                </a:solidFill>
                <a:latin typeface="Arial" panose="020B0604020202020204" pitchFamily="34" charset="0"/>
              </a:rPr>
              <a:t>e.g</a:t>
            </a:r>
            <a:r>
              <a:rPr lang="en-US" sz="2000" dirty="0">
                <a:solidFill>
                  <a:srgbClr val="000000"/>
                </a:solidFill>
                <a:latin typeface="Arial" panose="020B0604020202020204" pitchFamily="34" charset="0"/>
              </a:rPr>
              <a:t>: Yoga, meditation, </a:t>
            </a:r>
            <a:r>
              <a:rPr lang="en-US" sz="2800" dirty="0">
                <a:solidFill>
                  <a:srgbClr val="000000"/>
                </a:solidFill>
                <a:latin typeface="Arial" panose="020B0604020202020204" pitchFamily="34" charset="0"/>
              </a:rPr>
              <a:t>breathing exercises</a:t>
            </a:r>
            <a:r>
              <a:rPr lang="en-US" sz="2000" dirty="0">
                <a:solidFill>
                  <a:srgbClr val="000000"/>
                </a:solidFill>
                <a:latin typeface="Arial" panose="020B0604020202020204" pitchFamily="34" charset="0"/>
              </a:rPr>
              <a:t>, stress management)</a:t>
            </a:r>
            <a:endParaRPr lang="hu-HU" sz="2000" dirty="0">
              <a:solidFill>
                <a:srgbClr val="000000"/>
              </a:solidFill>
              <a:latin typeface="Arial" panose="020B0604020202020204" pitchFamily="34" charset="0"/>
            </a:endParaRPr>
          </a:p>
          <a:p>
            <a:pPr marL="0" lvl="0" indent="0" algn="l" rtl="0">
              <a:lnSpc>
                <a:spcPct val="90000"/>
              </a:lnSpc>
              <a:spcBef>
                <a:spcPts val="0"/>
              </a:spcBef>
              <a:spcAft>
                <a:spcPts val="0"/>
              </a:spcAft>
              <a:buClr>
                <a:srgbClr val="888888"/>
              </a:buClr>
              <a:buSzPts val="2400"/>
              <a:buNone/>
            </a:pPr>
            <a:endParaRPr sz="2000" b="0" i="0" u="none" strike="noStrike" dirty="0">
              <a:solidFill>
                <a:srgbClr val="000000"/>
              </a:solidFill>
              <a:latin typeface="Arial"/>
              <a:ea typeface="Arial"/>
              <a:cs typeface="Arial"/>
              <a:sym typeface="Arial"/>
            </a:endParaRPr>
          </a:p>
        </p:txBody>
      </p:sp>
      <p:sp>
        <p:nvSpPr>
          <p:cNvPr id="299" name="Google Shape;299;p17"/>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0" name="Google Shape;300;p17" descr="Picture 7"/>
          <p:cNvPicPr preferRelativeResize="0"/>
          <p:nvPr/>
        </p:nvPicPr>
        <p:blipFill rotWithShape="1">
          <a:blip r:embed="rId3">
            <a:alphaModFix/>
          </a:blip>
          <a:srcRect/>
          <a:stretch/>
        </p:blipFill>
        <p:spPr>
          <a:xfrm>
            <a:off x="525116" y="233408"/>
            <a:ext cx="918303" cy="922918"/>
          </a:xfrm>
          <a:prstGeom prst="rect">
            <a:avLst/>
          </a:prstGeom>
          <a:noFill/>
          <a:ln>
            <a:noFill/>
          </a:ln>
        </p:spPr>
      </p:pic>
      <p:sp>
        <p:nvSpPr>
          <p:cNvPr id="301" name="Google Shape;301;p17"/>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02" name="Google Shape;302;p17"/>
          <p:cNvSpPr txBox="1"/>
          <p:nvPr/>
        </p:nvSpPr>
        <p:spPr>
          <a:xfrm>
            <a:off x="2926080" y="6441710"/>
            <a:ext cx="83863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8" name="Google Shape;308;p18"/>
          <p:cNvSpPr txBox="1">
            <a:spLocks noGrp="1"/>
          </p:cNvSpPr>
          <p:nvPr>
            <p:ph type="title"/>
          </p:nvPr>
        </p:nvSpPr>
        <p:spPr>
          <a:xfrm>
            <a:off x="1193538" y="685878"/>
            <a:ext cx="6247722" cy="12831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Font typeface="Arial"/>
              <a:buNone/>
            </a:pPr>
            <a:r>
              <a:rPr lang="en-US" sz="3600" dirty="0">
                <a:latin typeface="Arial"/>
                <a:ea typeface="Arial"/>
                <a:cs typeface="Arial"/>
                <a:sym typeface="Arial"/>
              </a:rPr>
              <a:t>Results </a:t>
            </a:r>
            <a:endParaRPr dirty="0">
              <a:latin typeface="Arial"/>
              <a:ea typeface="Arial"/>
              <a:cs typeface="Arial"/>
              <a:sym typeface="Arial"/>
            </a:endParaRPr>
          </a:p>
        </p:txBody>
      </p:sp>
      <p:sp>
        <p:nvSpPr>
          <p:cNvPr id="309" name="Google Shape;309;p18"/>
          <p:cNvSpPr txBox="1">
            <a:spLocks noGrp="1"/>
          </p:cNvSpPr>
          <p:nvPr>
            <p:ph type="body" idx="1"/>
          </p:nvPr>
        </p:nvSpPr>
        <p:spPr>
          <a:xfrm>
            <a:off x="1298332" y="1327439"/>
            <a:ext cx="6401559" cy="40218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None/>
            </a:pPr>
            <a:endParaRPr sz="1600" b="0" i="0" u="none" strike="noStrike" dirty="0">
              <a:latin typeface="Sorts Mill Goudy"/>
              <a:ea typeface="Sorts Mill Goudy"/>
              <a:cs typeface="Sorts Mill Goudy"/>
              <a:sym typeface="Sorts Mill Goudy"/>
            </a:endParaRPr>
          </a:p>
          <a:p>
            <a:pPr marL="0" lvl="0" indent="0">
              <a:lnSpc>
                <a:spcPct val="100000"/>
              </a:lnSpc>
              <a:spcBef>
                <a:spcPts val="0"/>
              </a:spcBef>
              <a:buClr>
                <a:srgbClr val="000000"/>
              </a:buClr>
              <a:buSzPts val="1600"/>
              <a:buNone/>
            </a:pPr>
            <a:r>
              <a:rPr lang="hu-HU" sz="1600" dirty="0">
                <a:latin typeface="Calibri" panose="020F0502020204030204" pitchFamily="34" charset="0"/>
                <a:ea typeface="Sorts Mill Goudy"/>
                <a:cs typeface="Calibri" panose="020F0502020204030204" pitchFamily="34" charset="0"/>
                <a:sym typeface="Sorts Mill Goudy"/>
              </a:rPr>
              <a:t>After 1 month:</a:t>
            </a:r>
          </a:p>
          <a:p>
            <a:pPr marL="0" lvl="0" indent="0">
              <a:lnSpc>
                <a:spcPct val="100000"/>
              </a:lnSpc>
              <a:spcBef>
                <a:spcPts val="0"/>
              </a:spcBef>
              <a:buClr>
                <a:srgbClr val="000000"/>
              </a:buClr>
              <a:buSzPts val="1600"/>
              <a:buNone/>
            </a:pPr>
            <a:r>
              <a:rPr lang="en-US" sz="1600" dirty="0">
                <a:latin typeface="Calibri" panose="020F0502020204030204" pitchFamily="34" charset="0"/>
                <a:cs typeface="Calibri" panose="020F0502020204030204" pitchFamily="34" charset="0"/>
                <a:sym typeface="Sorts Mill Goudy"/>
              </a:rPr>
              <a:t>The intensity of symptoms has decreased</a:t>
            </a:r>
            <a:r>
              <a:rPr lang="hu-HU" sz="1600" dirty="0">
                <a:latin typeface="Calibri" panose="020F0502020204030204" pitchFamily="34" charset="0"/>
                <a:cs typeface="Calibri" panose="020F0502020204030204" pitchFamily="34" charset="0"/>
                <a:sym typeface="Sorts Mill Goudy"/>
              </a:rPr>
              <a:t>.</a:t>
            </a:r>
          </a:p>
          <a:p>
            <a:pPr marL="0" indent="0">
              <a:lnSpc>
                <a:spcPct val="100000"/>
              </a:lnSpc>
              <a:spcBef>
                <a:spcPts val="600"/>
              </a:spcBef>
              <a:buClr>
                <a:srgbClr val="000000"/>
              </a:buClr>
              <a:buNone/>
            </a:pPr>
            <a:r>
              <a:rPr lang="hu-HU" sz="1600" dirty="0">
                <a:latin typeface="Calibri" panose="020F0502020204030204" pitchFamily="34" charset="0"/>
                <a:cs typeface="Calibri" panose="020F0502020204030204" pitchFamily="34" charset="0"/>
                <a:sym typeface="Sorts Mill Goudy"/>
              </a:rPr>
              <a:t>(</a:t>
            </a:r>
            <a:r>
              <a:rPr lang="hu-HU" sz="1600" dirty="0"/>
              <a:t>coughing, wheezing, chest tightness, and shortness of breath</a:t>
            </a:r>
            <a:r>
              <a:rPr lang="hu-HU" sz="1600" dirty="0">
                <a:solidFill>
                  <a:srgbClr val="000000"/>
                </a:solidFill>
                <a:latin typeface="Sorts Mill Goudy" panose="020B0604020202020204" charset="0"/>
              </a:rPr>
              <a:t>)</a:t>
            </a:r>
          </a:p>
          <a:p>
            <a:pPr marL="0" indent="0">
              <a:lnSpc>
                <a:spcPct val="100000"/>
              </a:lnSpc>
              <a:spcBef>
                <a:spcPts val="600"/>
              </a:spcBef>
              <a:buClr>
                <a:srgbClr val="000000"/>
              </a:buClr>
              <a:buNone/>
            </a:pPr>
            <a:r>
              <a:rPr lang="en-US" sz="1600" dirty="0">
                <a:solidFill>
                  <a:srgbClr val="000000"/>
                </a:solidFill>
                <a:latin typeface="Calibri" panose="020F0502020204030204" pitchFamily="34" charset="0"/>
                <a:cs typeface="Calibri" panose="020F0502020204030204" pitchFamily="34" charset="0"/>
              </a:rPr>
              <a:t>An acute attack occurred </a:t>
            </a:r>
            <a:r>
              <a:rPr lang="hu-HU" sz="1600" dirty="0">
                <a:solidFill>
                  <a:srgbClr val="000000"/>
                </a:solidFill>
                <a:latin typeface="Calibri" panose="020F0502020204030204" pitchFamily="34" charset="0"/>
                <a:cs typeface="Calibri" panose="020F0502020204030204" pitchFamily="34" charset="0"/>
              </a:rPr>
              <a:t>once a week.</a:t>
            </a:r>
          </a:p>
          <a:p>
            <a:pPr marL="0" indent="0">
              <a:lnSpc>
                <a:spcPct val="100000"/>
              </a:lnSpc>
              <a:spcBef>
                <a:spcPts val="600"/>
              </a:spcBef>
              <a:buClr>
                <a:srgbClr val="000000"/>
              </a:buClr>
              <a:buNone/>
            </a:pPr>
            <a:endParaRPr lang="hu-HU" sz="1600" dirty="0">
              <a:latin typeface="Calibri" panose="020F0502020204030204" pitchFamily="34" charset="0"/>
              <a:cs typeface="Calibri" panose="020F0502020204030204" pitchFamily="34" charset="0"/>
              <a:sym typeface="Sorts Mill Goudy"/>
            </a:endParaRPr>
          </a:p>
          <a:p>
            <a:pPr marL="0" lvl="0" indent="0">
              <a:lnSpc>
                <a:spcPct val="100000"/>
              </a:lnSpc>
              <a:spcBef>
                <a:spcPts val="600"/>
              </a:spcBef>
              <a:buNone/>
            </a:pPr>
            <a:r>
              <a:rPr lang="hu-HU" sz="1600" dirty="0"/>
              <a:t>After 2 months:</a:t>
            </a:r>
          </a:p>
          <a:p>
            <a:pPr marL="0" lvl="0" indent="0">
              <a:lnSpc>
                <a:spcPct val="100000"/>
              </a:lnSpc>
              <a:spcBef>
                <a:spcPts val="600"/>
              </a:spcBef>
              <a:buNone/>
            </a:pPr>
            <a:r>
              <a:rPr lang="hu-HU" sz="1600" dirty="0"/>
              <a:t>Her</a:t>
            </a:r>
            <a:r>
              <a:rPr lang="en-US" sz="1600" dirty="0"/>
              <a:t> symptoms continued to improve significantly</a:t>
            </a:r>
            <a:r>
              <a:rPr lang="hu-HU" sz="1600" dirty="0"/>
              <a:t>.</a:t>
            </a:r>
          </a:p>
          <a:p>
            <a:pPr marL="0" lvl="0" indent="0">
              <a:lnSpc>
                <a:spcPct val="100000"/>
              </a:lnSpc>
              <a:spcBef>
                <a:spcPts val="600"/>
              </a:spcBef>
              <a:buNone/>
            </a:pPr>
            <a:r>
              <a:rPr lang="hu-HU" sz="1600" dirty="0"/>
              <a:t>S</a:t>
            </a:r>
            <a:r>
              <a:rPr lang="en-US" sz="1600" dirty="0"/>
              <a:t>he had </a:t>
            </a:r>
            <a:r>
              <a:rPr lang="hu-HU" sz="1600" dirty="0"/>
              <a:t>no</a:t>
            </a:r>
            <a:r>
              <a:rPr lang="en-US" sz="1600" dirty="0"/>
              <a:t> acute attacks in the second month</a:t>
            </a:r>
            <a:endParaRPr lang="hu-HU" sz="1600" dirty="0"/>
          </a:p>
          <a:p>
            <a:pPr marL="0" lvl="0" indent="0">
              <a:lnSpc>
                <a:spcPct val="100000"/>
              </a:lnSpc>
              <a:spcBef>
                <a:spcPts val="600"/>
              </a:spcBef>
              <a:buNone/>
            </a:pPr>
            <a:r>
              <a:rPr lang="hu-HU" sz="1600" dirty="0"/>
              <a:t>S</a:t>
            </a:r>
            <a:r>
              <a:rPr lang="en-US" sz="1600" dirty="0"/>
              <a:t>he didn't need the emergency medicine</a:t>
            </a:r>
            <a:r>
              <a:rPr lang="hu-HU" sz="1600" dirty="0"/>
              <a:t>!</a:t>
            </a:r>
          </a:p>
          <a:p>
            <a:pPr marL="0" lvl="0" indent="0">
              <a:lnSpc>
                <a:spcPct val="100000"/>
              </a:lnSpc>
              <a:spcBef>
                <a:spcPts val="600"/>
              </a:spcBef>
              <a:buNone/>
            </a:pPr>
            <a:r>
              <a:rPr lang="hu-HU" sz="1600" dirty="0"/>
              <a:t>She was able to participate in physical activities without significant limitations! </a:t>
            </a:r>
          </a:p>
          <a:p>
            <a:pPr marL="0" lvl="0" indent="0">
              <a:lnSpc>
                <a:spcPct val="100000"/>
              </a:lnSpc>
              <a:spcBef>
                <a:spcPts val="600"/>
              </a:spcBef>
              <a:buNone/>
            </a:pPr>
            <a:r>
              <a:rPr lang="hu-HU" sz="1600" dirty="0">
                <a:latin typeface="Calibri" panose="020F0502020204030204" pitchFamily="34" charset="0"/>
                <a:ea typeface="Sorts Mill Goudy"/>
                <a:cs typeface="Calibri" panose="020F0502020204030204" pitchFamily="34" charset="0"/>
                <a:sym typeface="Sorts Mill Goudy"/>
              </a:rPr>
              <a:t>Control Respiratory function test:</a:t>
            </a:r>
            <a:endParaRPr lang="hu-HU" sz="1600" dirty="0"/>
          </a:p>
          <a:p>
            <a:pPr marL="0" lvl="0" indent="0">
              <a:lnSpc>
                <a:spcPct val="100000"/>
              </a:lnSpc>
              <a:spcBef>
                <a:spcPts val="600"/>
              </a:spcBef>
              <a:buNone/>
            </a:pPr>
            <a:r>
              <a:rPr lang="hu-HU" sz="1600" dirty="0">
                <a:latin typeface="Calibri" panose="020F0502020204030204" pitchFamily="34" charset="0"/>
                <a:ea typeface="Sorts Mill Goudy"/>
                <a:cs typeface="Calibri" panose="020F0502020204030204" pitchFamily="34" charset="0"/>
                <a:sym typeface="Sorts Mill Goudy"/>
              </a:rPr>
              <a:t>Tiff: </a:t>
            </a:r>
            <a:r>
              <a:rPr lang="hu-HU" sz="1600" dirty="0">
                <a:solidFill>
                  <a:srgbClr val="FF0000"/>
                </a:solidFill>
                <a:latin typeface="Calibri" panose="020F0502020204030204" pitchFamily="34" charset="0"/>
                <a:ea typeface="Sorts Mill Goudy"/>
                <a:cs typeface="Calibri" panose="020F0502020204030204" pitchFamily="34" charset="0"/>
                <a:sym typeface="Sorts Mill Goudy"/>
              </a:rPr>
              <a:t>89% </a:t>
            </a:r>
            <a:r>
              <a:rPr lang="hu-HU" sz="1600" dirty="0">
                <a:latin typeface="Calibri" panose="020F0502020204030204" pitchFamily="34" charset="0"/>
                <a:ea typeface="Sorts Mill Goudy"/>
                <a:cs typeface="Calibri" panose="020F0502020204030204" pitchFamily="34" charset="0"/>
                <a:sym typeface="Sorts Mill Goudy"/>
              </a:rPr>
              <a:t>(from 75%)</a:t>
            </a:r>
            <a:endParaRPr lang="hu-HU" sz="1600" dirty="0"/>
          </a:p>
        </p:txBody>
      </p:sp>
      <p:sp>
        <p:nvSpPr>
          <p:cNvPr id="310" name="Google Shape;310;p18"/>
          <p:cNvSpPr/>
          <p:nvPr/>
        </p:nvSpPr>
        <p:spPr>
          <a:xfrm>
            <a:off x="8219545" y="1333265"/>
            <a:ext cx="2926988" cy="2594434"/>
          </a:xfrm>
          <a:custGeom>
            <a:avLst/>
            <a:gdLst/>
            <a:ahLst/>
            <a:cxnLst/>
            <a:rect l="l" t="t" r="r" b="b"/>
            <a:pathLst>
              <a:path w="2991693" h="2651787" extrusionOk="0">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1" name="Google Shape;311;p18"/>
          <p:cNvSpPr/>
          <p:nvPr/>
        </p:nvSpPr>
        <p:spPr>
          <a:xfrm>
            <a:off x="7575032"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2" name="Google Shape;312;p18"/>
          <p:cNvSpPr/>
          <p:nvPr/>
        </p:nvSpPr>
        <p:spPr>
          <a:xfrm>
            <a:off x="8152922"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3" name="Google Shape;313;p18"/>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14" name="Google Shape;314;p18" descr="Picture 7"/>
          <p:cNvPicPr preferRelativeResize="0"/>
          <p:nvPr/>
        </p:nvPicPr>
        <p:blipFill rotWithShape="1">
          <a:blip r:embed="rId3">
            <a:alphaModFix/>
          </a:blip>
          <a:srcRect/>
          <a:stretch/>
        </p:blipFill>
        <p:spPr>
          <a:xfrm>
            <a:off x="8517928" y="1560918"/>
            <a:ext cx="2229984" cy="2241191"/>
          </a:xfrm>
          <a:prstGeom prst="rect">
            <a:avLst/>
          </a:prstGeom>
          <a:noFill/>
          <a:ln>
            <a:noFill/>
          </a:ln>
        </p:spPr>
      </p:pic>
      <p:sp>
        <p:nvSpPr>
          <p:cNvPr id="315" name="Google Shape;315;p18"/>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6" name="Google Shape;316;p18"/>
          <p:cNvSpPr txBox="1"/>
          <p:nvPr/>
        </p:nvSpPr>
        <p:spPr>
          <a:xfrm>
            <a:off x="2917372" y="6420849"/>
            <a:ext cx="92746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0"/>
        <p:cNvGrpSpPr/>
        <p:nvPr/>
      </p:nvGrpSpPr>
      <p:grpSpPr>
        <a:xfrm>
          <a:off x="0" y="0"/>
          <a:ext cx="0" cy="0"/>
          <a:chOff x="0" y="0"/>
          <a:chExt cx="0" cy="0"/>
        </a:xfrm>
      </p:grpSpPr>
      <p:sp>
        <p:nvSpPr>
          <p:cNvPr id="9223" name="Rectangle 9222">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25" name="Group 9224">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9226" name="Freeform: Shape 9225">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2" name="Rectangle 9226">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33" name="Rectangle 922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1" name="Isosceles Triangle 9230">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Google Shape;321;p19"/>
          <p:cNvSpPr/>
          <p:nvPr/>
        </p:nvSpPr>
        <p:spPr>
          <a:xfrm rot="16200000">
            <a:off x="1359112" y="1183819"/>
            <a:ext cx="2981853" cy="3129753"/>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19"/>
          <p:cNvSpPr txBox="1">
            <a:spLocks noGrp="1"/>
          </p:cNvSpPr>
          <p:nvPr>
            <p:ph type="title" idx="4294967295"/>
          </p:nvPr>
        </p:nvSpPr>
        <p:spPr>
          <a:xfrm>
            <a:off x="1674335" y="1644486"/>
            <a:ext cx="2351405" cy="2278988"/>
          </a:xfrm>
          <a:prstGeom prst="rect">
            <a:avLst/>
          </a:prstGeom>
          <a:noFill/>
          <a:ln>
            <a:noFill/>
          </a:ln>
        </p:spPr>
        <p:txBody>
          <a:bodyPr spcFirstLastPara="1" wrap="square" lIns="91425" tIns="45700" rIns="91425" bIns="45700" anchor="ctr" anchorCtr="0">
            <a:normAutofit/>
          </a:bodyPr>
          <a:lstStyle/>
          <a:p>
            <a:pPr algn="ctr">
              <a:buClr>
                <a:srgbClr val="FFFFFF"/>
              </a:buClr>
              <a:buSzPts val="3600"/>
            </a:pPr>
            <a:r>
              <a:rPr lang="en-US" sz="3204" b="0" i="0" u="none" strike="noStrike" cap="none" dirty="0">
                <a:solidFill>
                  <a:srgbClr val="FFFFFF"/>
                </a:solidFill>
                <a:latin typeface="Calibri"/>
                <a:ea typeface="Calibri"/>
                <a:cs typeface="Calibri"/>
                <a:sym typeface="Calibri"/>
              </a:rPr>
              <a:t>Research Studies </a:t>
            </a:r>
            <a:endParaRPr lang="en-US" dirty="0"/>
          </a:p>
        </p:txBody>
      </p:sp>
      <p:sp>
        <p:nvSpPr>
          <p:cNvPr id="324" name="Google Shape;324;p19"/>
          <p:cNvSpPr/>
          <p:nvPr/>
        </p:nvSpPr>
        <p:spPr>
          <a:xfrm rot="10800000" flipH="1">
            <a:off x="492369" y="6386962"/>
            <a:ext cx="11056164" cy="471037"/>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25" name="Google Shape;325;p19"/>
          <p:cNvSpPr txBox="1"/>
          <p:nvPr/>
        </p:nvSpPr>
        <p:spPr>
          <a:xfrm>
            <a:off x="2459685" y="6430894"/>
            <a:ext cx="8208010" cy="415779"/>
          </a:xfrm>
          <a:prstGeom prst="rect">
            <a:avLst/>
          </a:prstGeom>
          <a:noFill/>
          <a:ln>
            <a:noFill/>
          </a:ln>
        </p:spPr>
        <p:txBody>
          <a:bodyPr spcFirstLastPara="1" wrap="square" lIns="91425" tIns="45700" rIns="91425" bIns="45700" anchor="t" anchorCtr="0">
            <a:spAutoFit/>
          </a:bodyPr>
          <a:lstStyle/>
          <a:p>
            <a:pPr>
              <a:spcAft>
                <a:spcPts val="600"/>
              </a:spcAft>
            </a:pPr>
            <a:r>
              <a:rPr lang="en-US" sz="1602" b="0" i="0" u="none" strike="noStrike" cap="none" dirty="0">
                <a:solidFill>
                  <a:srgbClr val="FEE599"/>
                </a:solidFill>
                <a:latin typeface="Times New Roman"/>
                <a:ea typeface="Arial"/>
                <a:cs typeface="Times New Roman"/>
                <a:sym typeface="Times New Roman"/>
              </a:rPr>
              <a:t>International Science Nutrition Society – CURARE CAUSAM - ISNS 2023 </a:t>
            </a:r>
            <a:endParaRPr lang="en-US" dirty="0"/>
          </a:p>
        </p:txBody>
      </p:sp>
      <p:pic>
        <p:nvPicPr>
          <p:cNvPr id="9218" name="Picture 2" descr="Clinical Trials - Ask Hematologist | Understand Hematology">
            <a:extLst>
              <a:ext uri="{FF2B5EF4-FFF2-40B4-BE49-F238E27FC236}">
                <a16:creationId xmlns:a16="http://schemas.microsoft.com/office/drawing/2014/main" id="{12275A3F-F3F8-ACBE-F8C3-02F41A3DF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123" y="874387"/>
            <a:ext cx="6342651" cy="4186150"/>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314;p18" descr="Picture 7">
            <a:extLst>
              <a:ext uri="{FF2B5EF4-FFF2-40B4-BE49-F238E27FC236}">
                <a16:creationId xmlns:a16="http://schemas.microsoft.com/office/drawing/2014/main" id="{7EA4A7EA-2EAC-26ED-4F17-8854072798F3}"/>
              </a:ext>
            </a:extLst>
          </p:cNvPr>
          <p:cNvPicPr preferRelativeResize="0"/>
          <p:nvPr/>
        </p:nvPicPr>
        <p:blipFill rotWithShape="1">
          <a:blip r:embed="rId4">
            <a:alphaModFix/>
          </a:blip>
          <a:srcRect/>
          <a:stretch/>
        </p:blipFill>
        <p:spPr>
          <a:xfrm>
            <a:off x="10236851" y="5104468"/>
            <a:ext cx="1999737" cy="1797463"/>
          </a:xfrm>
          <a:prstGeom prst="rect">
            <a:avLst/>
          </a:prstGeom>
          <a:noFill/>
          <a:ln>
            <a:noFill/>
          </a:ln>
        </p:spPr>
      </p:pic>
      <p:sp>
        <p:nvSpPr>
          <p:cNvPr id="5" name="Google Shape;228;p11">
            <a:extLst>
              <a:ext uri="{FF2B5EF4-FFF2-40B4-BE49-F238E27FC236}">
                <a16:creationId xmlns:a16="http://schemas.microsoft.com/office/drawing/2014/main" id="{A0938D7D-65A8-D494-6A31-A35A9CB07D75}"/>
              </a:ext>
            </a:extLst>
          </p:cNvPr>
          <p:cNvSpPr/>
          <p:nvPr/>
        </p:nvSpPr>
        <p:spPr>
          <a:xfrm>
            <a:off x="0" y="0"/>
            <a:ext cx="1050233" cy="68575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0"/>
          <p:cNvSpPr txBox="1">
            <a:spLocks noGrp="1"/>
          </p:cNvSpPr>
          <p:nvPr>
            <p:ph type="title"/>
          </p:nvPr>
        </p:nvSpPr>
        <p:spPr>
          <a:xfrm>
            <a:off x="1201615" y="248329"/>
            <a:ext cx="10515600" cy="1325563"/>
          </a:xfrm>
          <a:prstGeom prst="rect">
            <a:avLst/>
          </a:prstGeom>
          <a:noFill/>
          <a:ln>
            <a:noFill/>
          </a:ln>
        </p:spPr>
        <p:txBody>
          <a:bodyPr spcFirstLastPara="1" wrap="square" lIns="91425" tIns="45700" rIns="91425" bIns="45700" anchor="ctr" anchorCtr="0">
            <a:normAutofit/>
          </a:bodyPr>
          <a:lstStyle/>
          <a:p>
            <a:pPr>
              <a:buClr>
                <a:srgbClr val="000000"/>
              </a:buClr>
              <a:buSzPts val="3600"/>
            </a:pPr>
            <a:r>
              <a:rPr lang="en-US" sz="3600" dirty="0">
                <a:solidFill>
                  <a:srgbClr val="000000"/>
                </a:solidFill>
                <a:latin typeface="Times New Roman"/>
                <a:ea typeface="Times New Roman"/>
                <a:cs typeface="Times New Roman"/>
                <a:sym typeface="Times New Roman"/>
              </a:rPr>
              <a:t>Evaluation of Efficacy of Curcumin as an Add-on therapy in Patients of Bronchial Asthma </a:t>
            </a:r>
            <a:br>
              <a:rPr lang="en-US" sz="3600" b="0" i="0" u="none" strike="noStrike" dirty="0">
                <a:solidFill>
                  <a:srgbClr val="000000"/>
                </a:solidFill>
                <a:latin typeface="Times New Roman"/>
                <a:ea typeface="Times New Roman"/>
                <a:cs typeface="Times New Roman"/>
                <a:sym typeface="Times New Roman"/>
              </a:rPr>
            </a:br>
            <a:r>
              <a:rPr lang="en-US" sz="1200" b="0" i="0" u="none" strike="noStrike" dirty="0">
                <a:solidFill>
                  <a:schemeClr val="accent1">
                    <a:lumMod val="75000"/>
                  </a:schemeClr>
                </a:solidFill>
                <a:latin typeface="Times New Roman"/>
                <a:ea typeface="Times New Roman"/>
                <a:cs typeface="Times New Roman"/>
                <a:sym typeface="Times New Roman"/>
              </a:rPr>
              <a:t>Afroz Abidi, Surabhi Gupta, Manu Agarwal, H.L Bhalla, </a:t>
            </a:r>
            <a:r>
              <a:rPr lang="en-US" sz="1200" b="0" i="0" u="none" strike="noStrike" dirty="0">
                <a:solidFill>
                  <a:schemeClr val="tx1"/>
                </a:solidFill>
                <a:latin typeface="Times New Roman"/>
                <a:ea typeface="Times New Roman"/>
                <a:cs typeface="Times New Roman"/>
                <a:sym typeface="Times New Roman"/>
              </a:rPr>
              <a:t>and</a:t>
            </a:r>
            <a:r>
              <a:rPr lang="en-US" sz="1200" b="0" i="0" u="none" strike="noStrike" dirty="0">
                <a:solidFill>
                  <a:schemeClr val="accent1">
                    <a:lumMod val="75000"/>
                  </a:schemeClr>
                </a:solidFill>
                <a:latin typeface="Times New Roman"/>
                <a:ea typeface="Times New Roman"/>
                <a:cs typeface="Times New Roman"/>
                <a:sym typeface="Times New Roman"/>
              </a:rPr>
              <a:t> Mahip Slauja </a:t>
            </a:r>
            <a:endParaRPr sz="7200" dirty="0">
              <a:solidFill>
                <a:schemeClr val="accent1">
                  <a:lumMod val="75000"/>
                </a:schemeClr>
              </a:solidFill>
              <a:latin typeface="Times New Roman"/>
              <a:ea typeface="Times New Roman"/>
              <a:cs typeface="Times New Roman"/>
              <a:sym typeface="Times New Roman"/>
            </a:endParaRPr>
          </a:p>
        </p:txBody>
      </p:sp>
      <p:sp>
        <p:nvSpPr>
          <p:cNvPr id="331" name="Google Shape;331;p20"/>
          <p:cNvSpPr txBox="1">
            <a:spLocks noGrp="1"/>
          </p:cNvSpPr>
          <p:nvPr>
            <p:ph type="body" idx="1"/>
          </p:nvPr>
        </p:nvSpPr>
        <p:spPr>
          <a:xfrm>
            <a:off x="1201615" y="1617613"/>
            <a:ext cx="10515600" cy="4582796"/>
          </a:xfrm>
          <a:prstGeom prst="rect">
            <a:avLst/>
          </a:prstGeom>
          <a:noFill/>
          <a:ln>
            <a:noFill/>
          </a:ln>
        </p:spPr>
        <p:txBody>
          <a:bodyPr spcFirstLastPara="1" wrap="square" lIns="91425" tIns="45700" rIns="91425" bIns="45700" anchor="t" anchorCtr="0">
            <a:normAutofit fontScale="77500" lnSpcReduction="20000"/>
          </a:bodyPr>
          <a:lstStyle/>
          <a:p>
            <a:pPr marL="228600" indent="-228600">
              <a:spcBef>
                <a:spcPts val="0"/>
              </a:spcBef>
              <a:buClr>
                <a:srgbClr val="212121"/>
              </a:buClr>
              <a:buSzPct val="100000"/>
            </a:pPr>
            <a:r>
              <a:rPr lang="en-US" sz="2900" b="1" i="0" u="none" strike="noStrike" dirty="0">
                <a:solidFill>
                  <a:srgbClr val="212121"/>
                </a:solidFill>
                <a:effectLst/>
                <a:latin typeface="Times New Roman" panose="02020603050405020304" pitchFamily="18" charset="0"/>
                <a:cs typeface="Times New Roman" panose="02020603050405020304" pitchFamily="18" charset="0"/>
              </a:rPr>
              <a:t>Background: </a:t>
            </a:r>
            <a:r>
              <a:rPr lang="en-US" sz="2900" b="0" i="0" u="none" strike="noStrike" dirty="0">
                <a:solidFill>
                  <a:srgbClr val="212121"/>
                </a:solidFill>
                <a:effectLst/>
                <a:latin typeface="Times New Roman" panose="02020603050405020304" pitchFamily="18" charset="0"/>
                <a:cs typeface="Times New Roman" panose="02020603050405020304" pitchFamily="18" charset="0"/>
              </a:rPr>
              <a:t>Bronchial asthma being a chronic inflammatory disease of airways has numerous treatment options none of which have disease modifying properties. Curcumin, a yellow dietary pigment has varied pharmacological activities, prominent among which is an anti-inflammatory activity which may be crucial in bronchial asthma as has been proved by various in vitro and in vivo animal studies.</a:t>
            </a:r>
          </a:p>
          <a:p>
            <a:pPr marL="228600" indent="-228600">
              <a:spcBef>
                <a:spcPts val="0"/>
              </a:spcBef>
              <a:buClr>
                <a:srgbClr val="212121"/>
              </a:buClr>
              <a:buSzPct val="100000"/>
            </a:pPr>
            <a:r>
              <a:rPr lang="en-US" sz="2900" b="1" dirty="0">
                <a:solidFill>
                  <a:srgbClr val="212121"/>
                </a:solidFill>
                <a:latin typeface="Times New Roman" panose="02020603050405020304" pitchFamily="18" charset="0"/>
                <a:cs typeface="Times New Roman" panose="02020603050405020304" pitchFamily="18" charset="0"/>
              </a:rPr>
              <a:t>Aims: </a:t>
            </a:r>
            <a:r>
              <a:rPr lang="en-US" sz="2900" dirty="0">
                <a:solidFill>
                  <a:srgbClr val="212121"/>
                </a:solidFill>
                <a:latin typeface="Times New Roman" panose="02020603050405020304" pitchFamily="18" charset="0"/>
                <a:cs typeface="Times New Roman" panose="02020603050405020304" pitchFamily="18" charset="0"/>
              </a:rPr>
              <a:t>To determine the efficacy and safety of curcumin as an ‘add-on’ therapy in patients of bronchial asthma.</a:t>
            </a:r>
          </a:p>
          <a:p>
            <a:pPr marL="228600" indent="-228600">
              <a:spcBef>
                <a:spcPts val="0"/>
              </a:spcBef>
              <a:buClr>
                <a:srgbClr val="212121"/>
              </a:buClr>
              <a:buSzPct val="100000"/>
            </a:pPr>
            <a:r>
              <a:rPr lang="en-US" sz="2900" b="1" dirty="0">
                <a:solidFill>
                  <a:srgbClr val="212121"/>
                </a:solidFill>
                <a:latin typeface="Times New Roman" panose="02020603050405020304" pitchFamily="18" charset="0"/>
                <a:cs typeface="Times New Roman" panose="02020603050405020304" pitchFamily="18" charset="0"/>
              </a:rPr>
              <a:t>Settings and Design: </a:t>
            </a:r>
            <a:r>
              <a:rPr lang="en-US" sz="2900" dirty="0">
                <a:solidFill>
                  <a:srgbClr val="212121"/>
                </a:solidFill>
                <a:latin typeface="Times New Roman" panose="02020603050405020304" pitchFamily="18" charset="0"/>
                <a:cs typeface="Times New Roman" panose="02020603050405020304" pitchFamily="18" charset="0"/>
              </a:rPr>
              <a:t>This study was conducted on 77 patients of mild to moderate Bronchial asthma who had a documented positive bronchodilator reversibility test with ≥15% improvement in forced expiratory volume one second (FEV1).</a:t>
            </a:r>
          </a:p>
          <a:p>
            <a:pPr marL="228600" indent="-228600">
              <a:spcBef>
                <a:spcPts val="0"/>
              </a:spcBef>
              <a:buClr>
                <a:srgbClr val="212121"/>
              </a:buClr>
              <a:buSzPct val="100000"/>
            </a:pPr>
            <a:r>
              <a:rPr lang="en-US" sz="2900" b="1" dirty="0">
                <a:solidFill>
                  <a:srgbClr val="212121"/>
                </a:solidFill>
                <a:latin typeface="Times New Roman" panose="02020603050405020304" pitchFamily="18" charset="0"/>
                <a:cs typeface="Times New Roman" panose="02020603050405020304" pitchFamily="18" charset="0"/>
              </a:rPr>
              <a:t>Results and Conclusion: </a:t>
            </a:r>
            <a:r>
              <a:rPr lang="en-US" sz="2900" dirty="0">
                <a:solidFill>
                  <a:srgbClr val="212121"/>
                </a:solidFill>
                <a:latin typeface="Times New Roman" panose="02020603050405020304" pitchFamily="18" charset="0"/>
                <a:cs typeface="Times New Roman" panose="02020603050405020304" pitchFamily="18" charset="0"/>
              </a:rPr>
              <a:t>The results showed that curcumin capsules help in improving the airway obstruction which was evident by significant improvement in the mean FEV1 values. There was also significant improvement in the hematological parameters and absence of any clinically significant adverse events indicates dependable safety profile of curcumin capsules, though there was no apparent clinical efficacy. Therefore, it is concluded that curcumin is effective and safe as an add-on therapy for the treatment of bronchial asthma.</a:t>
            </a:r>
          </a:p>
          <a:p>
            <a:pPr marL="0" indent="0">
              <a:spcBef>
                <a:spcPts val="0"/>
              </a:spcBef>
              <a:buClr>
                <a:srgbClr val="212121"/>
              </a:buClr>
              <a:buSzPct val="100000"/>
              <a:buNone/>
            </a:pPr>
            <a:endParaRPr lang="en-US" sz="2600" u="sng" dirty="0">
              <a:solidFill>
                <a:srgbClr val="212121"/>
              </a:solidFill>
              <a:latin typeface="Times New Roman" panose="02020603050405020304" pitchFamily="18" charset="0"/>
              <a:ea typeface="Times New Roman"/>
              <a:cs typeface="Times New Roman" panose="02020603050405020304" pitchFamily="18" charset="0"/>
              <a:sym typeface="Times New Roman"/>
              <a:hlinkClick r:id="rId3"/>
            </a:endParaRPr>
          </a:p>
          <a:p>
            <a:pPr marL="0" indent="0">
              <a:spcBef>
                <a:spcPts val="0"/>
              </a:spcBef>
              <a:buClr>
                <a:srgbClr val="212121"/>
              </a:buClr>
              <a:buSzPct val="100000"/>
              <a:buNone/>
            </a:pPr>
            <a:r>
              <a:rPr lang="en-US" sz="1400" u="sng" dirty="0">
                <a:solidFill>
                  <a:srgbClr val="212121"/>
                </a:solidFill>
                <a:latin typeface="Times New Roman" panose="02020603050405020304" pitchFamily="18" charset="0"/>
                <a:ea typeface="Times New Roman"/>
                <a:cs typeface="Times New Roman" panose="02020603050405020304" pitchFamily="18" charset="0"/>
                <a:sym typeface="Times New Roman"/>
                <a:hlinkClick r:id="rId3"/>
              </a:rPr>
              <a:t>https://www.ncbi.nlm.nih.gov/pmc/articles/PMC4190737/</a:t>
            </a:r>
          </a:p>
          <a:p>
            <a:pPr marL="228600" indent="-228600">
              <a:spcBef>
                <a:spcPts val="0"/>
              </a:spcBef>
              <a:buClr>
                <a:srgbClr val="212121"/>
              </a:buClr>
              <a:buSzPct val="100000"/>
            </a:pPr>
            <a:endParaRPr lang="en-US" sz="2600" u="sng" dirty="0">
              <a:solidFill>
                <a:srgbClr val="212121"/>
              </a:solidFill>
              <a:latin typeface="Times New Roman" panose="02020603050405020304" pitchFamily="18" charset="0"/>
              <a:ea typeface="Times New Roman"/>
              <a:cs typeface="Times New Roman" panose="02020603050405020304" pitchFamily="18" charset="0"/>
              <a:sym typeface="Times New Roman"/>
              <a:hlinkClick r:id="rId3"/>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3"/>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3"/>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3"/>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3"/>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3"/>
            </a:endParaRPr>
          </a:p>
          <a:p>
            <a:pPr marL="0" lvl="0" indent="0" algn="l" rtl="0">
              <a:lnSpc>
                <a:spcPct val="90000"/>
              </a:lnSpc>
              <a:spcBef>
                <a:spcPts val="0"/>
              </a:spcBef>
              <a:spcAft>
                <a:spcPts val="0"/>
              </a:spcAft>
              <a:buClr>
                <a:srgbClr val="212121"/>
              </a:buClr>
              <a:buSzPct val="100000"/>
              <a:buNone/>
            </a:pPr>
            <a:endParaRPr lang="en-US" sz="1500" u="sng" dirty="0">
              <a:solidFill>
                <a:srgbClr val="212121"/>
              </a:solidFill>
              <a:latin typeface="Times New Roman"/>
              <a:ea typeface="Times New Roman"/>
              <a:cs typeface="Times New Roman"/>
              <a:sym typeface="Times New Roman"/>
              <a:hlinkClick r:id="rId3"/>
            </a:endParaRPr>
          </a:p>
        </p:txBody>
      </p:sp>
      <p:sp>
        <p:nvSpPr>
          <p:cNvPr id="332" name="Google Shape;332;p20"/>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20"/>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34" name="Google Shape;334;p20"/>
          <p:cNvSpPr txBox="1"/>
          <p:nvPr/>
        </p:nvSpPr>
        <p:spPr>
          <a:xfrm>
            <a:off x="2942493" y="6444519"/>
            <a:ext cx="86399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335" name="Google Shape;335;p20" descr="Picture 7"/>
          <p:cNvPicPr preferRelativeResize="0"/>
          <p:nvPr/>
        </p:nvPicPr>
        <p:blipFill rotWithShape="1">
          <a:blip r:embed="rId4">
            <a:alphaModFix/>
          </a:blip>
          <a:srcRect/>
          <a:stretch/>
        </p:blipFill>
        <p:spPr>
          <a:xfrm>
            <a:off x="11123249" y="5850441"/>
            <a:ext cx="918303" cy="9229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1"/>
          <p:cNvSpPr txBox="1">
            <a:spLocks noGrp="1"/>
          </p:cNvSpPr>
          <p:nvPr>
            <p:ph type="title"/>
          </p:nvPr>
        </p:nvSpPr>
        <p:spPr>
          <a:xfrm>
            <a:off x="1154723" y="316524"/>
            <a:ext cx="10515600" cy="1561734"/>
          </a:xfrm>
          <a:prstGeom prst="rect">
            <a:avLst/>
          </a:prstGeom>
          <a:noFill/>
          <a:ln>
            <a:noFill/>
          </a:ln>
        </p:spPr>
        <p:txBody>
          <a:bodyPr spcFirstLastPara="1" wrap="square" lIns="91425" tIns="45700" rIns="91425" bIns="45700" anchor="ctr" anchorCtr="0">
            <a:normAutofit fontScale="90000"/>
          </a:bodyPr>
          <a:lstStyle/>
          <a:p>
            <a:pPr>
              <a:buClr>
                <a:srgbClr val="000000"/>
              </a:buClr>
              <a:buSzPct val="100000"/>
            </a:pPr>
            <a:br>
              <a:rPr lang="en-US" sz="3600" b="0" i="0" u="none" strike="noStrike" dirty="0">
                <a:solidFill>
                  <a:srgbClr val="000000"/>
                </a:solidFill>
                <a:latin typeface="Times New Roman"/>
                <a:ea typeface="Times New Roman"/>
                <a:cs typeface="Times New Roman"/>
                <a:sym typeface="Times New Roman"/>
              </a:rPr>
            </a:br>
            <a:r>
              <a:rPr lang="en-US" sz="3600" b="0" i="0" u="none" strike="noStrike" dirty="0">
                <a:solidFill>
                  <a:srgbClr val="000000"/>
                </a:solidFill>
                <a:latin typeface="Times New Roman"/>
                <a:ea typeface="Times New Roman"/>
                <a:cs typeface="Times New Roman"/>
                <a:sym typeface="Times New Roman"/>
              </a:rPr>
              <a:t>Medicinal benefits of </a:t>
            </a:r>
            <a:r>
              <a:rPr lang="en-US" sz="3600" b="0" i="1" u="none" strike="noStrike" dirty="0">
                <a:solidFill>
                  <a:srgbClr val="000000"/>
                </a:solidFill>
                <a:latin typeface="Times New Roman"/>
                <a:ea typeface="Times New Roman"/>
                <a:cs typeface="Times New Roman"/>
                <a:sym typeface="Times New Roman"/>
              </a:rPr>
              <a:t>Nigella sativa </a:t>
            </a:r>
            <a:r>
              <a:rPr lang="en-US" sz="3600" b="0" i="0" u="none" strike="noStrike" dirty="0">
                <a:solidFill>
                  <a:srgbClr val="000000"/>
                </a:solidFill>
                <a:latin typeface="Times New Roman"/>
                <a:ea typeface="Times New Roman"/>
                <a:cs typeface="Times New Roman"/>
                <a:sym typeface="Times New Roman"/>
              </a:rPr>
              <a:t>in bronchial asthma</a:t>
            </a:r>
            <a:r>
              <a:rPr lang="en-US" sz="3600" dirty="0">
                <a:solidFill>
                  <a:srgbClr val="000000"/>
                </a:solidFill>
                <a:latin typeface="Times New Roman"/>
                <a:ea typeface="Times New Roman"/>
                <a:cs typeface="Times New Roman"/>
                <a:sym typeface="Times New Roman"/>
              </a:rPr>
              <a:t>: A Literature Review </a:t>
            </a:r>
            <a:br>
              <a:rPr lang="en-US" sz="3600" b="0" i="0" u="none" strike="noStrike" dirty="0">
                <a:solidFill>
                  <a:srgbClr val="000000"/>
                </a:solidFill>
                <a:latin typeface="Times New Roman"/>
                <a:ea typeface="Times New Roman"/>
                <a:cs typeface="Times New Roman"/>
                <a:sym typeface="Times New Roman"/>
              </a:rPr>
            </a:br>
            <a:r>
              <a:rPr lang="en-US" sz="1300" dirty="0">
                <a:solidFill>
                  <a:srgbClr val="2E75B5"/>
                </a:solidFill>
                <a:latin typeface="Times New Roman"/>
                <a:ea typeface="Times New Roman"/>
                <a:cs typeface="Times New Roman"/>
                <a:sym typeface="Times New Roman"/>
              </a:rPr>
              <a:t>Abdulrahman Koshak, Emad Koshak, </a:t>
            </a:r>
            <a:r>
              <a:rPr lang="en-US" sz="1300" dirty="0">
                <a:solidFill>
                  <a:schemeClr val="tx1"/>
                </a:solidFill>
                <a:latin typeface="Times New Roman"/>
                <a:ea typeface="Times New Roman"/>
                <a:cs typeface="Times New Roman"/>
                <a:sym typeface="Times New Roman"/>
              </a:rPr>
              <a:t>and</a:t>
            </a:r>
            <a:r>
              <a:rPr lang="en-US" sz="1300" dirty="0">
                <a:solidFill>
                  <a:srgbClr val="2E75B5"/>
                </a:solidFill>
                <a:latin typeface="Times New Roman"/>
                <a:ea typeface="Times New Roman"/>
                <a:cs typeface="Times New Roman"/>
                <a:sym typeface="Times New Roman"/>
              </a:rPr>
              <a:t> Michael Heinrich </a:t>
            </a:r>
            <a:endParaRPr dirty="0"/>
          </a:p>
        </p:txBody>
      </p:sp>
      <p:sp>
        <p:nvSpPr>
          <p:cNvPr id="341" name="Google Shape;341;p21"/>
          <p:cNvSpPr txBox="1">
            <a:spLocks noGrp="1"/>
          </p:cNvSpPr>
          <p:nvPr>
            <p:ph type="body" idx="1"/>
          </p:nvPr>
        </p:nvSpPr>
        <p:spPr>
          <a:xfrm>
            <a:off x="1154723" y="2024917"/>
            <a:ext cx="10515600" cy="4351338"/>
          </a:xfrm>
          <a:prstGeom prst="rect">
            <a:avLst/>
          </a:prstGeom>
          <a:noFill/>
          <a:ln>
            <a:noFill/>
          </a:ln>
        </p:spPr>
        <p:txBody>
          <a:bodyPr spcFirstLastPara="1" wrap="square" lIns="91425" tIns="45700" rIns="91425" bIns="45700" anchor="t" anchorCtr="0">
            <a:normAutofit/>
          </a:bodyPr>
          <a:lstStyle/>
          <a:p>
            <a:pPr marL="228600" indent="-228600">
              <a:spcBef>
                <a:spcPts val="0"/>
              </a:spcBef>
              <a:buClr>
                <a:srgbClr val="212121"/>
              </a:buClr>
              <a:buSzPct val="100000"/>
            </a:pPr>
            <a:r>
              <a:rPr lang="en-US" sz="2000" b="0" i="0" u="none" strike="noStrike" dirty="0">
                <a:solidFill>
                  <a:srgbClr val="212121"/>
                </a:solidFill>
                <a:effectLst/>
                <a:latin typeface="Times New Roman" panose="02020603050405020304" pitchFamily="18" charset="0"/>
                <a:cs typeface="Times New Roman" panose="02020603050405020304" pitchFamily="18" charset="0"/>
              </a:rPr>
              <a:t> This review aimed to assess the studies supporting the medicinal use of NS in asthma and to highlight future research priorities. Various medical databases were searched for the effects of NS and its active secondary metabolites in asthma inflammation and outcomes.</a:t>
            </a:r>
          </a:p>
          <a:p>
            <a:pPr marL="228600" indent="-228600">
              <a:spcBef>
                <a:spcPts val="0"/>
              </a:spcBef>
              <a:buClr>
                <a:srgbClr val="212121"/>
              </a:buClr>
              <a:buSzPct val="100000"/>
            </a:pPr>
            <a:r>
              <a:rPr lang="en-US" sz="2000" i="0" u="none" strike="noStrike" dirty="0">
                <a:solidFill>
                  <a:srgbClr val="212121"/>
                </a:solidFill>
                <a:effectLst/>
                <a:latin typeface="Times New Roman" panose="02020603050405020304" pitchFamily="18" charset="0"/>
                <a:cs typeface="Times New Roman" panose="02020603050405020304" pitchFamily="18" charset="0"/>
              </a:rPr>
              <a:t>There were fourteen preclinical studies describing multiple effects of NS in animal or cellular models of asthma including bronchodilation, anti-histaminic, anti-inflammatory, anti-leukotrienes and immunomodulatory effects. Furthermore, seven clinical studies showed improvements in different asthma outcomes including symptoms, pulmonary function and laboratory parameters.</a:t>
            </a:r>
          </a:p>
          <a:p>
            <a:pPr marL="228600" indent="-228600">
              <a:spcBef>
                <a:spcPts val="0"/>
              </a:spcBef>
              <a:buClr>
                <a:srgbClr val="212121"/>
              </a:buClr>
              <a:buSzPct val="100000"/>
            </a:pPr>
            <a:r>
              <a:rPr lang="en-US" sz="2000" i="0" u="none" strike="noStrike" dirty="0">
                <a:solidFill>
                  <a:srgbClr val="212121"/>
                </a:solidFill>
                <a:effectLst/>
                <a:latin typeface="Times New Roman" panose="02020603050405020304" pitchFamily="18" charset="0"/>
                <a:cs typeface="Times New Roman" panose="02020603050405020304" pitchFamily="18" charset="0"/>
              </a:rPr>
              <a:t>This literature review showed that various preparations derived from Nigella sativa have a potential role for the clinical use in asthma. Preclinical studies of NS preparations showed bronchodilation, anti-histaminic, anti-inflammatory, anti-leukotrienes and immunomodulatory effects in animal or cellular models of asthma. Clinical studies of NS preparations showed an improvement of asthma symptoms control, lung function and asthma biomarkers. </a:t>
            </a:r>
          </a:p>
          <a:p>
            <a:pPr marL="228600" indent="-228600">
              <a:spcBef>
                <a:spcPts val="0"/>
              </a:spcBef>
              <a:buClr>
                <a:srgbClr val="212121"/>
              </a:buClr>
              <a:buSzPct val="100000"/>
            </a:pPr>
            <a:endParaRPr lang="en-US" sz="2000" dirty="0">
              <a:solidFill>
                <a:srgbClr val="212121"/>
              </a:solidFill>
              <a:latin typeface="Times New Roman" panose="02020603050405020304" pitchFamily="18" charset="0"/>
              <a:cs typeface="Times New Roman" panose="02020603050405020304" pitchFamily="18" charset="0"/>
            </a:endParaRPr>
          </a:p>
          <a:p>
            <a:pPr marL="228600" indent="-228600">
              <a:spcBef>
                <a:spcPts val="0"/>
              </a:spcBef>
              <a:buClr>
                <a:srgbClr val="212121"/>
              </a:buClr>
              <a:buSzPct val="100000"/>
            </a:pPr>
            <a:endParaRPr lang="en-US" sz="2000" i="0" u="none" strike="noStrike" dirty="0">
              <a:solidFill>
                <a:srgbClr val="212121"/>
              </a:solidFill>
              <a:effectLst/>
              <a:latin typeface="Times New Roman" panose="02020603050405020304" pitchFamily="18" charset="0"/>
              <a:cs typeface="Times New Roman" panose="02020603050405020304" pitchFamily="18" charset="0"/>
            </a:endParaRPr>
          </a:p>
          <a:p>
            <a:pPr marL="228600" indent="-228600">
              <a:spcBef>
                <a:spcPts val="0"/>
              </a:spcBef>
              <a:buClr>
                <a:srgbClr val="212121"/>
              </a:buClr>
              <a:buSzPct val="100000"/>
            </a:pPr>
            <a:r>
              <a:rPr lang="en-US" sz="1050" i="0" u="none" strike="noStrike" dirty="0">
                <a:solidFill>
                  <a:srgbClr val="212121"/>
                </a:solidFill>
                <a:effectLst/>
                <a:latin typeface="Times New Roman" panose="02020603050405020304" pitchFamily="18" charset="0"/>
                <a:cs typeface="Times New Roman" panose="02020603050405020304" pitchFamily="18" charset="0"/>
                <a:hlinkClick r:id="rId3"/>
              </a:rPr>
              <a:t>https://www.ncbi.nlm.nih.gov/pmc/articles/PMC6111118/</a:t>
            </a:r>
            <a:r>
              <a:rPr lang="en-US" sz="1050" dirty="0">
                <a:solidFill>
                  <a:srgbClr val="212121"/>
                </a:solidFill>
                <a:latin typeface="Times New Roman" panose="02020603050405020304" pitchFamily="18" charset="0"/>
                <a:cs typeface="Times New Roman" panose="02020603050405020304" pitchFamily="18" charset="0"/>
              </a:rPr>
              <a:t> </a:t>
            </a:r>
            <a:endParaRPr lang="en-US" sz="1050" i="0" u="none" strike="noStrike" dirty="0">
              <a:solidFill>
                <a:srgbClr val="212121"/>
              </a:solidFill>
              <a:effectLst/>
              <a:latin typeface="Times New Roman" panose="02020603050405020304" pitchFamily="18" charset="0"/>
              <a:cs typeface="Times New Roman" panose="02020603050405020304" pitchFamily="18" charset="0"/>
            </a:endParaRPr>
          </a:p>
        </p:txBody>
      </p:sp>
      <p:sp>
        <p:nvSpPr>
          <p:cNvPr id="342" name="Google Shape;342;p21"/>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21"/>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44" name="Google Shape;344;p21"/>
          <p:cNvSpPr txBox="1"/>
          <p:nvPr/>
        </p:nvSpPr>
        <p:spPr>
          <a:xfrm>
            <a:off x="2860431" y="6400370"/>
            <a:ext cx="81123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345" name="Google Shape;345;p21" descr="Picture 7"/>
          <p:cNvPicPr preferRelativeResize="0"/>
          <p:nvPr/>
        </p:nvPicPr>
        <p:blipFill rotWithShape="1">
          <a:blip r:embed="rId4">
            <a:alphaModFix/>
          </a:blip>
          <a:srcRect/>
          <a:stretch/>
        </p:blipFill>
        <p:spPr>
          <a:xfrm>
            <a:off x="11123249" y="5850441"/>
            <a:ext cx="918303" cy="9229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a:spLocks noGrp="1"/>
          </p:cNvSpPr>
          <p:nvPr>
            <p:ph type="ctrTitle"/>
          </p:nvPr>
        </p:nvSpPr>
        <p:spPr>
          <a:xfrm>
            <a:off x="1928982" y="1051948"/>
            <a:ext cx="5238466" cy="299141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600"/>
              <a:buFont typeface="Times New Roman"/>
              <a:buNone/>
            </a:pPr>
            <a:r>
              <a:rPr lang="en-US" sz="6600" dirty="0">
                <a:latin typeface="Times New Roman"/>
                <a:ea typeface="Times New Roman"/>
                <a:cs typeface="Times New Roman"/>
                <a:sym typeface="Times New Roman"/>
              </a:rPr>
              <a:t>ISNS </a:t>
            </a:r>
            <a:br>
              <a:rPr lang="en-US" sz="6600" dirty="0">
                <a:latin typeface="Times New Roman"/>
                <a:ea typeface="Times New Roman"/>
                <a:cs typeface="Times New Roman"/>
                <a:sym typeface="Times New Roman"/>
              </a:rPr>
            </a:br>
            <a:r>
              <a:rPr lang="en-US" sz="6600" dirty="0">
                <a:latin typeface="Times New Roman"/>
                <a:ea typeface="Times New Roman"/>
                <a:cs typeface="Times New Roman"/>
                <a:sym typeface="Times New Roman"/>
              </a:rPr>
              <a:t>CASE</a:t>
            </a:r>
            <a:br>
              <a:rPr lang="en-US" sz="6600" dirty="0">
                <a:latin typeface="Times New Roman"/>
                <a:ea typeface="Times New Roman"/>
                <a:cs typeface="Times New Roman"/>
                <a:sym typeface="Times New Roman"/>
              </a:rPr>
            </a:br>
            <a:r>
              <a:rPr lang="en-US" sz="6600" dirty="0">
                <a:latin typeface="Times New Roman"/>
                <a:ea typeface="Times New Roman"/>
                <a:cs typeface="Times New Roman"/>
                <a:sym typeface="Times New Roman"/>
              </a:rPr>
              <a:t>STUDY</a:t>
            </a:r>
            <a:endParaRPr dirty="0"/>
          </a:p>
        </p:txBody>
      </p:sp>
      <p:sp>
        <p:nvSpPr>
          <p:cNvPr id="103" name="Google Shape;103;p2"/>
          <p:cNvSpPr txBox="1">
            <a:spLocks noGrp="1"/>
          </p:cNvSpPr>
          <p:nvPr>
            <p:ph type="subTitle" idx="1"/>
          </p:nvPr>
        </p:nvSpPr>
        <p:spPr>
          <a:xfrm>
            <a:off x="1928982" y="4140306"/>
            <a:ext cx="3947562" cy="216355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r>
              <a:rPr lang="en-US" sz="2800" dirty="0">
                <a:latin typeface="Times New Roman"/>
                <a:ea typeface="Times New Roman"/>
                <a:cs typeface="Times New Roman"/>
                <a:sym typeface="Times New Roman"/>
              </a:rPr>
              <a:t>With Dr. Norbert </a:t>
            </a:r>
            <a:r>
              <a:rPr lang="en-US" sz="2800" dirty="0" err="1">
                <a:latin typeface="Times New Roman"/>
                <a:ea typeface="Times New Roman"/>
                <a:cs typeface="Times New Roman"/>
                <a:sym typeface="Times New Roman"/>
              </a:rPr>
              <a:t>Ketskes</a:t>
            </a:r>
            <a:r>
              <a:rPr lang="en-US" sz="2800" dirty="0">
                <a:latin typeface="Times New Roman"/>
                <a:ea typeface="Times New Roman"/>
                <a:cs typeface="Times New Roman"/>
                <a:sym typeface="Times New Roman"/>
              </a:rPr>
              <a:t> on </a:t>
            </a:r>
            <a:r>
              <a:rPr lang="en-US" sz="2800">
                <a:latin typeface="Times New Roman"/>
                <a:ea typeface="Times New Roman"/>
                <a:cs typeface="Times New Roman"/>
                <a:sym typeface="Times New Roman"/>
              </a:rPr>
              <a:t>Bronchial Asthma   </a:t>
            </a:r>
            <a:endParaRPr sz="3200" dirty="0"/>
          </a:p>
          <a:p>
            <a:pPr marL="0" lvl="0" indent="0" algn="l" rtl="0">
              <a:lnSpc>
                <a:spcPct val="100000"/>
              </a:lnSpc>
              <a:spcBef>
                <a:spcPts val="0"/>
              </a:spcBef>
              <a:spcAft>
                <a:spcPts val="0"/>
              </a:spcAft>
              <a:buClr>
                <a:schemeClr val="dk1"/>
              </a:buClr>
              <a:buSzPts val="2000"/>
              <a:buNone/>
            </a:pPr>
            <a:r>
              <a:rPr lang="en-US" sz="2000" dirty="0">
                <a:latin typeface="Times New Roman"/>
                <a:ea typeface="Times New Roman"/>
                <a:cs typeface="Times New Roman"/>
                <a:sym typeface="Times New Roman"/>
              </a:rPr>
              <a:t> </a:t>
            </a:r>
            <a:endParaRPr dirty="0"/>
          </a:p>
        </p:txBody>
      </p:sp>
      <p:sp>
        <p:nvSpPr>
          <p:cNvPr id="104" name="Google Shape;104;p2"/>
          <p:cNvSpPr/>
          <p:nvPr/>
        </p:nvSpPr>
        <p:spPr>
          <a:xfrm>
            <a:off x="5936819" y="651085"/>
            <a:ext cx="6184806" cy="5154967"/>
          </a:xfrm>
          <a:custGeom>
            <a:avLst/>
            <a:gdLst/>
            <a:ahLst/>
            <a:cxnLst/>
            <a:rect l="l" t="t" r="r" b="b"/>
            <a:pathLst>
              <a:path w="6184806" h="5154967" extrusionOk="0">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rgbClr val="7F7F7F">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5" name="Google Shape;105;p2" descr="Picture 7"/>
          <p:cNvPicPr preferRelativeResize="0"/>
          <p:nvPr/>
        </p:nvPicPr>
        <p:blipFill rotWithShape="1">
          <a:blip r:embed="rId3">
            <a:alphaModFix/>
          </a:blip>
          <a:srcRect/>
          <a:stretch/>
        </p:blipFill>
        <p:spPr>
          <a:xfrm>
            <a:off x="7762351" y="1873557"/>
            <a:ext cx="3803039" cy="3822152"/>
          </a:xfrm>
          <a:prstGeom prst="rect">
            <a:avLst/>
          </a:prstGeom>
          <a:noFill/>
          <a:ln>
            <a:noFill/>
          </a:ln>
        </p:spPr>
      </p:pic>
      <p:sp>
        <p:nvSpPr>
          <p:cNvPr id="106" name="Google Shape;106;p2"/>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2"/>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8" name="Google Shape;108;p2"/>
          <p:cNvSpPr txBox="1"/>
          <p:nvPr/>
        </p:nvSpPr>
        <p:spPr>
          <a:xfrm>
            <a:off x="2708518" y="6434047"/>
            <a:ext cx="89178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3"/>
          <p:cNvSpPr txBox="1">
            <a:spLocks noGrp="1"/>
          </p:cNvSpPr>
          <p:nvPr>
            <p:ph type="title"/>
          </p:nvPr>
        </p:nvSpPr>
        <p:spPr>
          <a:xfrm>
            <a:off x="1676400" y="76105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i="1">
                <a:latin typeface="Arial"/>
                <a:ea typeface="Arial"/>
                <a:cs typeface="Arial"/>
                <a:sym typeface="Arial"/>
              </a:rPr>
              <a:t>References </a:t>
            </a:r>
            <a:endParaRPr/>
          </a:p>
        </p:txBody>
      </p:sp>
      <p:sp>
        <p:nvSpPr>
          <p:cNvPr id="361" name="Google Shape;361;p23"/>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2" name="Google Shape;362;p23" descr="Picture 7"/>
          <p:cNvPicPr preferRelativeResize="0"/>
          <p:nvPr/>
        </p:nvPicPr>
        <p:blipFill rotWithShape="1">
          <a:blip r:embed="rId3">
            <a:alphaModFix/>
          </a:blip>
          <a:srcRect/>
          <a:stretch/>
        </p:blipFill>
        <p:spPr>
          <a:xfrm>
            <a:off x="525116" y="233408"/>
            <a:ext cx="918303" cy="922918"/>
          </a:xfrm>
          <a:prstGeom prst="rect">
            <a:avLst/>
          </a:prstGeom>
          <a:noFill/>
          <a:ln>
            <a:noFill/>
          </a:ln>
        </p:spPr>
      </p:pic>
      <p:sp>
        <p:nvSpPr>
          <p:cNvPr id="363" name="Google Shape;363;p23"/>
          <p:cNvSpPr txBox="1">
            <a:spLocks noGrp="1"/>
          </p:cNvSpPr>
          <p:nvPr>
            <p:ph type="body" idx="1"/>
          </p:nvPr>
        </p:nvSpPr>
        <p:spPr>
          <a:xfrm>
            <a:off x="1283214" y="1831494"/>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u="sng" dirty="0">
                <a:solidFill>
                  <a:schemeClr val="hlink"/>
                </a:solidFill>
                <a:latin typeface="Times New Roman"/>
                <a:ea typeface="Times New Roman"/>
                <a:cs typeface="Times New Roman"/>
                <a:sym typeface="Times New Roman"/>
                <a:hlinkClick r:id="rId4"/>
              </a:rPr>
              <a:t>https://www.who.int/news-room/fact-sheets/detail/asthma</a:t>
            </a:r>
            <a:r>
              <a:rPr lang="en-US" u="sng" dirty="0">
                <a:solidFill>
                  <a:schemeClr val="hlink"/>
                </a:solidFill>
                <a:latin typeface="Times New Roman"/>
                <a:ea typeface="Times New Roman"/>
                <a:cs typeface="Times New Roman"/>
                <a:sym typeface="Times New Roman"/>
              </a:rPr>
              <a:t> </a:t>
            </a:r>
          </a:p>
          <a:p>
            <a:pPr marL="228600" lvl="0" indent="-228600" algn="l" rtl="0">
              <a:lnSpc>
                <a:spcPct val="90000"/>
              </a:lnSpc>
              <a:spcBef>
                <a:spcPts val="0"/>
              </a:spcBef>
              <a:spcAft>
                <a:spcPts val="0"/>
              </a:spcAft>
              <a:buClr>
                <a:schemeClr val="dk1"/>
              </a:buClr>
              <a:buSzPts val="2800"/>
              <a:buChar char="•"/>
            </a:pPr>
            <a:r>
              <a:rPr lang="en-US" sz="2800" u="sng" dirty="0">
                <a:solidFill>
                  <a:schemeClr val="hlink"/>
                </a:solidFill>
                <a:latin typeface="Times New Roman"/>
                <a:ea typeface="Times New Roman"/>
                <a:cs typeface="Times New Roman"/>
                <a:sym typeface="Times New Roman"/>
                <a:hlinkClick r:id="rId5"/>
              </a:rPr>
              <a:t>https://www.nhlbi.nih.gov/health/asthma</a:t>
            </a:r>
            <a:r>
              <a:rPr lang="en-US" sz="2800" u="sng" dirty="0">
                <a:solidFill>
                  <a:schemeClr val="hlink"/>
                </a:solidFill>
                <a:latin typeface="Times New Roman"/>
                <a:ea typeface="Times New Roman"/>
                <a:cs typeface="Times New Roman"/>
                <a:sym typeface="Times New Roman"/>
              </a:rPr>
              <a:t> </a:t>
            </a:r>
          </a:p>
          <a:p>
            <a:pPr marL="228600" lvl="0" indent="-228600" algn="l" rtl="0">
              <a:lnSpc>
                <a:spcPct val="90000"/>
              </a:lnSpc>
              <a:spcBef>
                <a:spcPts val="0"/>
              </a:spcBef>
              <a:spcAft>
                <a:spcPts val="0"/>
              </a:spcAft>
              <a:buClr>
                <a:schemeClr val="dk1"/>
              </a:buClr>
              <a:buSzPts val="2800"/>
              <a:buChar char="•"/>
            </a:pPr>
            <a:r>
              <a:rPr lang="en-US" sz="2800" u="sng" dirty="0">
                <a:solidFill>
                  <a:schemeClr val="hlink"/>
                </a:solidFill>
                <a:latin typeface="Times New Roman"/>
                <a:ea typeface="Times New Roman"/>
                <a:cs typeface="Times New Roman"/>
                <a:sym typeface="Times New Roman"/>
                <a:hlinkClick r:id="rId6"/>
              </a:rPr>
              <a:t>https://www.ncbi.nlm.nih.gov/pmc/articles/PMC4190737/</a:t>
            </a:r>
            <a:r>
              <a:rPr lang="en-US" u="sng" dirty="0">
                <a:solidFill>
                  <a:schemeClr val="hlink"/>
                </a:solidFill>
                <a:latin typeface="Times New Roman"/>
                <a:ea typeface="Times New Roman"/>
                <a:cs typeface="Times New Roman"/>
                <a:sym typeface="Times New Roman"/>
              </a:rPr>
              <a:t> </a:t>
            </a:r>
          </a:p>
          <a:p>
            <a:pPr marL="228600" lvl="0" indent="-228600" algn="l" rtl="0">
              <a:lnSpc>
                <a:spcPct val="90000"/>
              </a:lnSpc>
              <a:spcBef>
                <a:spcPts val="0"/>
              </a:spcBef>
              <a:spcAft>
                <a:spcPts val="0"/>
              </a:spcAft>
              <a:buClr>
                <a:schemeClr val="dk1"/>
              </a:buClr>
              <a:buSzPts val="2800"/>
              <a:buChar char="•"/>
            </a:pPr>
            <a:r>
              <a:rPr lang="en-US" sz="2800" u="sng" dirty="0">
                <a:solidFill>
                  <a:schemeClr val="hlink"/>
                </a:solidFill>
                <a:latin typeface="Times New Roman"/>
                <a:ea typeface="Times New Roman"/>
                <a:cs typeface="Times New Roman"/>
                <a:sym typeface="Times New Roman"/>
                <a:hlinkClick r:id="rId7"/>
              </a:rPr>
              <a:t>https://www.ncbi.nlm.nih.gov/pmc/articles/PMC6111118/</a:t>
            </a:r>
            <a:endParaRPr lang="en-US" sz="2800" u="sng" dirty="0">
              <a:solidFill>
                <a:schemeClr val="hlink"/>
              </a:solidFill>
              <a:latin typeface="Times New Roman"/>
              <a:ea typeface="Times New Roman"/>
              <a:cs typeface="Times New Roman"/>
              <a:sym typeface="Times New Roman"/>
            </a:endParaRPr>
          </a:p>
          <a:p>
            <a:pPr marL="228600" lvl="0" indent="-228600" algn="l" rtl="0">
              <a:lnSpc>
                <a:spcPct val="90000"/>
              </a:lnSpc>
              <a:spcBef>
                <a:spcPts val="0"/>
              </a:spcBef>
              <a:spcAft>
                <a:spcPts val="0"/>
              </a:spcAft>
              <a:buClr>
                <a:schemeClr val="dk1"/>
              </a:buClr>
              <a:buSzPts val="2800"/>
              <a:buChar char="•"/>
            </a:pPr>
            <a:endParaRPr lang="en-US" sz="2800" u="sng" dirty="0">
              <a:solidFill>
                <a:schemeClr val="hlink"/>
              </a:solidFill>
              <a:latin typeface="Times New Roman"/>
              <a:ea typeface="Times New Roman"/>
              <a:cs typeface="Times New Roman"/>
              <a:sym typeface="Times New Roman"/>
            </a:endParaRPr>
          </a:p>
          <a:p>
            <a:pPr marL="228600" lvl="0" indent="-228600" algn="l" rtl="0">
              <a:lnSpc>
                <a:spcPct val="90000"/>
              </a:lnSpc>
              <a:spcBef>
                <a:spcPts val="0"/>
              </a:spcBef>
              <a:spcAft>
                <a:spcPts val="0"/>
              </a:spcAft>
              <a:buClr>
                <a:schemeClr val="dk1"/>
              </a:buClr>
              <a:buSzPts val="2800"/>
              <a:buChar char="•"/>
            </a:pPr>
            <a:endParaRPr sz="2800"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364" name="Google Shape;364;p23"/>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65" name="Google Shape;365;p23"/>
          <p:cNvSpPr txBox="1"/>
          <p:nvPr/>
        </p:nvSpPr>
        <p:spPr>
          <a:xfrm>
            <a:off x="2977482" y="6444519"/>
            <a:ext cx="81642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p24"/>
          <p:cNvSpPr txBox="1">
            <a:spLocks noGrp="1"/>
          </p:cNvSpPr>
          <p:nvPr>
            <p:ph type="title"/>
          </p:nvPr>
        </p:nvSpPr>
        <p:spPr>
          <a:xfrm>
            <a:off x="1206212" y="1588568"/>
            <a:ext cx="6365020" cy="407575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US" sz="7200" dirty="0">
                <a:latin typeface="Times New Roman" panose="02020603050405020304" pitchFamily="18" charset="0"/>
                <a:ea typeface="Arial"/>
                <a:cs typeface="Times New Roman" panose="02020603050405020304" pitchFamily="18" charset="0"/>
                <a:sym typeface="Arial"/>
              </a:rPr>
              <a:t>Thank You for </a:t>
            </a:r>
            <a:br>
              <a:rPr lang="en-US" sz="7200" dirty="0">
                <a:latin typeface="Times New Roman" panose="02020603050405020304" pitchFamily="18" charset="0"/>
                <a:ea typeface="Arial"/>
                <a:cs typeface="Times New Roman" panose="02020603050405020304" pitchFamily="18" charset="0"/>
                <a:sym typeface="Arial"/>
              </a:rPr>
            </a:br>
            <a:r>
              <a:rPr lang="en-US" sz="7200" dirty="0">
                <a:latin typeface="Times New Roman" panose="02020603050405020304" pitchFamily="18" charset="0"/>
                <a:ea typeface="Arial"/>
                <a:cs typeface="Times New Roman" panose="02020603050405020304" pitchFamily="18" charset="0"/>
                <a:sym typeface="Arial"/>
              </a:rPr>
              <a:t>Joining Us </a:t>
            </a:r>
            <a:br>
              <a:rPr lang="en-US" sz="7200" dirty="0">
                <a:latin typeface="Times New Roman" panose="02020603050405020304" pitchFamily="18" charset="0"/>
                <a:ea typeface="Arial"/>
                <a:cs typeface="Times New Roman" panose="02020603050405020304" pitchFamily="18" charset="0"/>
                <a:sym typeface="Arial"/>
              </a:rPr>
            </a:br>
            <a:r>
              <a:rPr lang="en-US" sz="7200" dirty="0">
                <a:latin typeface="Times New Roman" panose="02020603050405020304" pitchFamily="18" charset="0"/>
                <a:ea typeface="Arial"/>
                <a:cs typeface="Times New Roman" panose="02020603050405020304" pitchFamily="18" charset="0"/>
                <a:sym typeface="Arial"/>
              </a:rPr>
              <a:t>This Week!! </a:t>
            </a:r>
            <a:endParaRPr sz="6000" dirty="0">
              <a:latin typeface="Times New Roman" panose="02020603050405020304" pitchFamily="18" charset="0"/>
              <a:cs typeface="Times New Roman" panose="02020603050405020304" pitchFamily="18" charset="0"/>
            </a:endParaRPr>
          </a:p>
        </p:txBody>
      </p:sp>
      <p:sp>
        <p:nvSpPr>
          <p:cNvPr id="371" name="Google Shape;371;p24"/>
          <p:cNvSpPr/>
          <p:nvPr/>
        </p:nvSpPr>
        <p:spPr>
          <a:xfrm>
            <a:off x="10088880" y="0"/>
            <a:ext cx="2103120" cy="6858000"/>
          </a:xfrm>
          <a:prstGeom prst="rect">
            <a:avLst/>
          </a:prstGeom>
          <a:solidFill>
            <a:srgbClr val="2225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24"/>
          <p:cNvSpPr/>
          <p:nvPr/>
        </p:nvSpPr>
        <p:spPr>
          <a:xfrm>
            <a:off x="8915400" y="2358913"/>
            <a:ext cx="2140172" cy="2140172"/>
          </a:xfrm>
          <a:prstGeom prst="ellipse">
            <a:avLst/>
          </a:prstGeom>
          <a:solidFill>
            <a:srgbClr val="FFFFFF"/>
          </a:solidFill>
          <a:ln w="22225" cap="flat" cmpd="sng">
            <a:solidFill>
              <a:srgbClr val="F2C6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3" name="Google Shape;373;p24" descr="Picture 7"/>
          <p:cNvPicPr preferRelativeResize="0"/>
          <p:nvPr/>
        </p:nvPicPr>
        <p:blipFill rotWithShape="1">
          <a:blip r:embed="rId3">
            <a:alphaModFix/>
          </a:blip>
          <a:srcRect r="-9" b="651"/>
          <a:stretch/>
        </p:blipFill>
        <p:spPr>
          <a:xfrm>
            <a:off x="7263221" y="1193675"/>
            <a:ext cx="4477839" cy="4470647"/>
          </a:xfrm>
          <a:custGeom>
            <a:avLst/>
            <a:gdLst/>
            <a:ahLst/>
            <a:cxnLst/>
            <a:rect l="l" t="t" r="r" b="b"/>
            <a:pathLst>
              <a:path w="6057610" h="6057610" extrusionOk="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sp>
        <p:nvSpPr>
          <p:cNvPr id="374" name="Google Shape;374;p24"/>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24"/>
          <p:cNvSpPr/>
          <p:nvPr/>
        </p:nvSpPr>
        <p:spPr>
          <a:xfrm rot="10800000" flipH="1">
            <a:off x="1050233" y="6400797"/>
            <a:ext cx="9038648"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76" name="Google Shape;376;p24"/>
          <p:cNvSpPr txBox="1"/>
          <p:nvPr/>
        </p:nvSpPr>
        <p:spPr>
          <a:xfrm>
            <a:off x="1901070" y="6454796"/>
            <a:ext cx="71976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377687" y="1045499"/>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Medical Disclaimer </a:t>
            </a:r>
            <a:br>
              <a:rPr lang="en-US">
                <a:latin typeface="Calibri"/>
                <a:ea typeface="Calibri"/>
                <a:cs typeface="Calibri"/>
                <a:sym typeface="Calibri"/>
              </a:rPr>
            </a:br>
            <a:endParaRPr/>
          </a:p>
        </p:txBody>
      </p:sp>
      <p:sp>
        <p:nvSpPr>
          <p:cNvPr id="114" name="Google Shape;114;p3"/>
          <p:cNvSpPr txBox="1">
            <a:spLocks noGrp="1"/>
          </p:cNvSpPr>
          <p:nvPr>
            <p:ph type="body" idx="1"/>
          </p:nvPr>
        </p:nvSpPr>
        <p:spPr>
          <a:xfrm>
            <a:off x="3866322" y="2147219"/>
            <a:ext cx="7255565" cy="423598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20000"/>
              </a:lnSpc>
              <a:spcBef>
                <a:spcPts val="0"/>
              </a:spcBef>
              <a:spcAft>
                <a:spcPts val="0"/>
              </a:spcAft>
              <a:buClr>
                <a:schemeClr val="dk1"/>
              </a:buClr>
              <a:buSzPct val="100000"/>
              <a:buNone/>
            </a:pPr>
            <a:r>
              <a:rPr lang="en-US">
                <a:latin typeface="Times New Roman"/>
                <a:ea typeface="Times New Roman"/>
                <a:cs typeface="Times New Roman"/>
                <a:sym typeface="Times New Roman"/>
              </a:rPr>
              <a:t>The information provided is for educational purposes and is not intended as medical advice, or a substitute for the medical advice of a physician or other qualified health care professional. This is for  science and educational purposes only and cannot be used in any aspect for sales or marketing.  You should not use this information for diagnosing a health or fitness problem or disease.  You should always consult with a doctor or other health care professional for medical advice or information about diagnosis and treatment. </a:t>
            </a:r>
            <a:r>
              <a:rPr lang="en-US" b="1">
                <a:latin typeface="Times New Roman"/>
                <a:ea typeface="Times New Roman"/>
                <a:cs typeface="Times New Roman"/>
                <a:sym typeface="Times New Roman"/>
              </a:rPr>
              <a:t>This is Confidential. Do not distribute</a:t>
            </a:r>
            <a:r>
              <a:rPr lang="en-US">
                <a:latin typeface="Times New Roman"/>
                <a:ea typeface="Times New Roman"/>
                <a:cs typeface="Times New Roman"/>
                <a:sym typeface="Times New Roman"/>
              </a:rPr>
              <a:t>—for scientific educational purposes only.  </a:t>
            </a:r>
            <a:endParaRPr/>
          </a:p>
          <a:p>
            <a:pPr marL="0" lvl="0" indent="0" algn="l" rtl="0">
              <a:lnSpc>
                <a:spcPct val="90000"/>
              </a:lnSpc>
              <a:spcBef>
                <a:spcPts val="1000"/>
              </a:spcBef>
              <a:spcAft>
                <a:spcPts val="0"/>
              </a:spcAft>
              <a:buClr>
                <a:schemeClr val="dk1"/>
              </a:buClr>
              <a:buSzPct val="100000"/>
              <a:buNone/>
            </a:pPr>
            <a:endParaRPr/>
          </a:p>
        </p:txBody>
      </p:sp>
      <p:sp>
        <p:nvSpPr>
          <p:cNvPr id="115" name="Google Shape;115;p3"/>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3" descr="Picture 7"/>
          <p:cNvPicPr preferRelativeResize="0"/>
          <p:nvPr/>
        </p:nvPicPr>
        <p:blipFill rotWithShape="1">
          <a:blip r:embed="rId3">
            <a:alphaModFix/>
          </a:blip>
          <a:srcRect/>
          <a:stretch/>
        </p:blipFill>
        <p:spPr>
          <a:xfrm>
            <a:off x="128740" y="2027583"/>
            <a:ext cx="3055560" cy="3070915"/>
          </a:xfrm>
          <a:prstGeom prst="rect">
            <a:avLst/>
          </a:prstGeom>
          <a:noFill/>
          <a:ln>
            <a:noFill/>
          </a:ln>
        </p:spPr>
      </p:pic>
      <p:sp>
        <p:nvSpPr>
          <p:cNvPr id="117" name="Google Shape;117;p3"/>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2800856" y="6444519"/>
            <a:ext cx="76405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4" name="Google Shape;12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5" name="Google Shape;125;p4" descr="A picture containing text, person, person&#10;&#10;Description automatically generated"/>
          <p:cNvPicPr preferRelativeResize="0">
            <a:picLocks noGrp="1"/>
          </p:cNvPicPr>
          <p:nvPr>
            <p:ph type="body" idx="1"/>
          </p:nvPr>
        </p:nvPicPr>
        <p:blipFill rotWithShape="1">
          <a:blip r:embed="rId3">
            <a:alphaModFix/>
          </a:blip>
          <a:srcRect b="443"/>
          <a:stretch/>
        </p:blipFill>
        <p:spPr>
          <a:xfrm>
            <a:off x="1" y="1"/>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5"/>
          <p:cNvSpPr/>
          <p:nvPr/>
        </p:nvSpPr>
        <p:spPr>
          <a:xfrm>
            <a:off x="0" y="13309"/>
            <a:ext cx="12192000" cy="3482342"/>
          </a:xfrm>
          <a:custGeom>
            <a:avLst/>
            <a:gdLst/>
            <a:ahLst/>
            <a:cxnLst/>
            <a:rect l="l" t="t" r="r" b="b"/>
            <a:pathLst>
              <a:path w="12192000" h="3482342" extrusionOk="0">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5"/>
          <p:cNvSpPr txBox="1">
            <a:spLocks noGrp="1"/>
          </p:cNvSpPr>
          <p:nvPr>
            <p:ph type="title"/>
          </p:nvPr>
        </p:nvSpPr>
        <p:spPr>
          <a:xfrm>
            <a:off x="1137037" y="484094"/>
            <a:ext cx="9998441" cy="1206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b="0" i="0" u="none" strike="noStrike">
                <a:latin typeface="Times New Roman"/>
                <a:ea typeface="Times New Roman"/>
                <a:cs typeface="Times New Roman"/>
                <a:sym typeface="Times New Roman"/>
              </a:rPr>
              <a:t>DR. NORBERT KETSKÉS, MD </a:t>
            </a:r>
            <a:endParaRPr>
              <a:latin typeface="Times New Roman"/>
              <a:ea typeface="Times New Roman"/>
              <a:cs typeface="Times New Roman"/>
              <a:sym typeface="Times New Roman"/>
            </a:endParaRPr>
          </a:p>
        </p:txBody>
      </p:sp>
      <p:sp>
        <p:nvSpPr>
          <p:cNvPr id="133" name="Google Shape;133;p5"/>
          <p:cNvSpPr/>
          <p:nvPr/>
        </p:nvSpPr>
        <p:spPr>
          <a:xfrm>
            <a:off x="1137037" y="1958614"/>
            <a:ext cx="3594282" cy="3988962"/>
          </a:xfrm>
          <a:custGeom>
            <a:avLst/>
            <a:gdLst/>
            <a:ahLst/>
            <a:cxnLst/>
            <a:rect l="l" t="t" r="r" b="b"/>
            <a:pathLst>
              <a:path w="2400300" h="2400300" extrusionOk="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4" name="Google Shape;134;p5" descr="Picture 7"/>
          <p:cNvPicPr preferRelativeResize="0"/>
          <p:nvPr/>
        </p:nvPicPr>
        <p:blipFill rotWithShape="1">
          <a:blip r:embed="rId3">
            <a:alphaModFix/>
          </a:blip>
          <a:srcRect l="6885" r="2692" b="3"/>
          <a:stretch/>
        </p:blipFill>
        <p:spPr>
          <a:xfrm>
            <a:off x="1309404" y="2114946"/>
            <a:ext cx="3274548" cy="3639491"/>
          </a:xfrm>
          <a:prstGeom prst="rect">
            <a:avLst/>
          </a:prstGeom>
          <a:noFill/>
          <a:ln>
            <a:noFill/>
          </a:ln>
        </p:spPr>
      </p:pic>
      <p:sp>
        <p:nvSpPr>
          <p:cNvPr id="135" name="Google Shape;135;p5"/>
          <p:cNvSpPr/>
          <p:nvPr/>
        </p:nvSpPr>
        <p:spPr>
          <a:xfrm>
            <a:off x="2191497" y="5802246"/>
            <a:ext cx="1367625" cy="428984"/>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5"/>
          <p:cNvSpPr txBox="1">
            <a:spLocks noGrp="1"/>
          </p:cNvSpPr>
          <p:nvPr>
            <p:ph type="body" idx="1"/>
          </p:nvPr>
        </p:nvSpPr>
        <p:spPr>
          <a:xfrm>
            <a:off x="5366870" y="2265416"/>
            <a:ext cx="5775327" cy="383727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1700"/>
              <a:buChar char="•"/>
            </a:pPr>
            <a:r>
              <a:rPr lang="en-US" sz="1700" b="0" i="0" u="none" strike="noStrike" dirty="0">
                <a:latin typeface="Times New Roman"/>
                <a:ea typeface="Times New Roman"/>
                <a:cs typeface="Times New Roman"/>
                <a:sym typeface="Times New Roman"/>
              </a:rPr>
              <a:t>Dr. Norbert </a:t>
            </a:r>
            <a:r>
              <a:rPr lang="en-US" sz="1700" b="0" i="0" u="none" strike="noStrike" dirty="0" err="1">
                <a:latin typeface="Times New Roman"/>
                <a:ea typeface="Times New Roman"/>
                <a:cs typeface="Times New Roman"/>
                <a:sym typeface="Times New Roman"/>
              </a:rPr>
              <a:t>Ketskés</a:t>
            </a:r>
            <a:r>
              <a:rPr lang="en-US" sz="1700" b="0" i="0" u="none" strike="noStrike" dirty="0">
                <a:latin typeface="Times New Roman"/>
                <a:ea typeface="Times New Roman"/>
                <a:cs typeface="Times New Roman"/>
                <a:sym typeface="Times New Roman"/>
              </a:rPr>
              <a:t> M.D. is one the most acknowledged gastroenterologist in Hungary, specializing in natural and organic nutritional solutions, leading the well-known Primus Labor, a private clinic offering personalized nutritional advices to its patients.</a:t>
            </a:r>
            <a:endParaRPr sz="1700" b="0" dirty="0">
              <a:latin typeface="Times New Roman"/>
              <a:ea typeface="Times New Roman"/>
              <a:cs typeface="Times New Roman"/>
              <a:sym typeface="Times New Roman"/>
            </a:endParaRPr>
          </a:p>
          <a:p>
            <a:pPr marL="228600" lvl="0" indent="-228600" algn="l" rtl="0">
              <a:lnSpc>
                <a:spcPct val="90000"/>
              </a:lnSpc>
              <a:spcBef>
                <a:spcPts val="0"/>
              </a:spcBef>
              <a:spcAft>
                <a:spcPts val="0"/>
              </a:spcAft>
              <a:buClr>
                <a:schemeClr val="dk1"/>
              </a:buClr>
              <a:buSzPts val="1700"/>
              <a:buFont typeface="Arial"/>
              <a:buChar char="•"/>
            </a:pPr>
            <a:r>
              <a:rPr lang="en-US" sz="1700" b="0" i="0" u="none" strike="noStrike" dirty="0">
                <a:latin typeface="Times New Roman"/>
                <a:ea typeface="Times New Roman"/>
                <a:cs typeface="Times New Roman"/>
                <a:sym typeface="Times New Roman"/>
              </a:rPr>
              <a:t>Scientific Adviser of ISNS </a:t>
            </a:r>
            <a:endParaRPr dirty="0"/>
          </a:p>
          <a:p>
            <a:pPr marL="228600" lvl="0" indent="-228600" algn="l" rtl="0">
              <a:lnSpc>
                <a:spcPct val="90000"/>
              </a:lnSpc>
              <a:spcBef>
                <a:spcPts val="0"/>
              </a:spcBef>
              <a:spcAft>
                <a:spcPts val="0"/>
              </a:spcAft>
              <a:buClr>
                <a:schemeClr val="dk1"/>
              </a:buClr>
              <a:buSzPts val="1700"/>
              <a:buFont typeface="Arial"/>
              <a:buChar char="•"/>
            </a:pPr>
            <a:r>
              <a:rPr lang="en-US" sz="1700" b="0" i="0" u="none" strike="noStrike" dirty="0">
                <a:latin typeface="Times New Roman"/>
                <a:ea typeface="Times New Roman"/>
                <a:cs typeface="Times New Roman"/>
                <a:sym typeface="Times New Roman"/>
              </a:rPr>
              <a:t>Medical Partner of the Hungarian Olympic Committee since 2015 </a:t>
            </a:r>
            <a:endParaRPr dirty="0"/>
          </a:p>
          <a:p>
            <a:pPr marL="228600" lvl="0" indent="-228600" algn="l" rtl="0">
              <a:lnSpc>
                <a:spcPct val="90000"/>
              </a:lnSpc>
              <a:spcBef>
                <a:spcPts val="0"/>
              </a:spcBef>
              <a:spcAft>
                <a:spcPts val="0"/>
              </a:spcAft>
              <a:buClr>
                <a:schemeClr val="dk1"/>
              </a:buClr>
              <a:buSzPts val="1700"/>
              <a:buFont typeface="Arial"/>
              <a:buChar char="•"/>
            </a:pPr>
            <a:r>
              <a:rPr lang="en-US" sz="1700" b="0" i="0" u="none" strike="noStrike" dirty="0">
                <a:latin typeface="Times New Roman"/>
                <a:ea typeface="Times New Roman"/>
                <a:cs typeface="Times New Roman"/>
                <a:sym typeface="Times New Roman"/>
              </a:rPr>
              <a:t>Member of the Medical board of Hungarian Karate Association since 2015</a:t>
            </a:r>
            <a:endParaRPr dirty="0"/>
          </a:p>
          <a:p>
            <a:pPr marL="228600" lvl="0" indent="-228600" algn="l" rtl="0">
              <a:lnSpc>
                <a:spcPct val="90000"/>
              </a:lnSpc>
              <a:spcBef>
                <a:spcPts val="0"/>
              </a:spcBef>
              <a:spcAft>
                <a:spcPts val="0"/>
              </a:spcAft>
              <a:buClr>
                <a:schemeClr val="dk1"/>
              </a:buClr>
              <a:buSzPts val="1700"/>
              <a:buFont typeface="Arial"/>
              <a:buChar char="•"/>
            </a:pPr>
            <a:r>
              <a:rPr lang="en-US" sz="1700" b="0" i="0" u="none" strike="noStrike" dirty="0">
                <a:latin typeface="Times New Roman"/>
                <a:ea typeface="Times New Roman"/>
                <a:cs typeface="Times New Roman"/>
                <a:sym typeface="Times New Roman"/>
              </a:rPr>
              <a:t>Leader of the Primus Labor Private Medical Clinic since 2013 </a:t>
            </a:r>
            <a:endParaRPr dirty="0"/>
          </a:p>
          <a:p>
            <a:pPr marL="228600" lvl="0" indent="-228600" algn="l" rtl="0">
              <a:lnSpc>
                <a:spcPct val="90000"/>
              </a:lnSpc>
              <a:spcBef>
                <a:spcPts val="0"/>
              </a:spcBef>
              <a:spcAft>
                <a:spcPts val="0"/>
              </a:spcAft>
              <a:buClr>
                <a:schemeClr val="dk1"/>
              </a:buClr>
              <a:buSzPts val="1700"/>
              <a:buFont typeface="Arial"/>
              <a:buChar char="•"/>
            </a:pPr>
            <a:r>
              <a:rPr lang="en-US" sz="1700" b="0" i="0" u="none" strike="noStrike" dirty="0">
                <a:latin typeface="Times New Roman"/>
                <a:ea typeface="Times New Roman"/>
                <a:cs typeface="Times New Roman"/>
                <a:sym typeface="Times New Roman"/>
              </a:rPr>
              <a:t>Working as a Family Doctor 1999 – 2012</a:t>
            </a:r>
            <a:endParaRPr dirty="0"/>
          </a:p>
          <a:p>
            <a:pPr marL="228600" lvl="0" indent="-120650" algn="l" rtl="0">
              <a:lnSpc>
                <a:spcPct val="90000"/>
              </a:lnSpc>
              <a:spcBef>
                <a:spcPts val="1000"/>
              </a:spcBef>
              <a:spcAft>
                <a:spcPts val="0"/>
              </a:spcAft>
              <a:buClr>
                <a:schemeClr val="dk1"/>
              </a:buClr>
              <a:buSzPts val="1700"/>
              <a:buNone/>
            </a:pPr>
            <a:endParaRPr sz="1700" dirty="0"/>
          </a:p>
        </p:txBody>
      </p:sp>
      <p:sp>
        <p:nvSpPr>
          <p:cNvPr id="137" name="Google Shape;137;p5"/>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8" name="Google Shape;138;p5"/>
          <p:cNvSpPr txBox="1"/>
          <p:nvPr/>
        </p:nvSpPr>
        <p:spPr>
          <a:xfrm>
            <a:off x="1982128" y="6453058"/>
            <a:ext cx="83082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6"/>
          <p:cNvSpPr/>
          <p:nvPr/>
        </p:nvSpPr>
        <p:spPr>
          <a:xfrm>
            <a:off x="0" y="0"/>
            <a:ext cx="12192000" cy="3482342"/>
          </a:xfrm>
          <a:custGeom>
            <a:avLst/>
            <a:gdLst/>
            <a:ahLst/>
            <a:cxnLst/>
            <a:rect l="l" t="t" r="r" b="b"/>
            <a:pathLst>
              <a:path w="12192000" h="3482342" extrusionOk="0">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6"/>
          <p:cNvSpPr txBox="1">
            <a:spLocks noGrp="1"/>
          </p:cNvSpPr>
          <p:nvPr>
            <p:ph type="title"/>
          </p:nvPr>
        </p:nvSpPr>
        <p:spPr>
          <a:xfrm>
            <a:off x="1137037" y="484094"/>
            <a:ext cx="9998441" cy="1206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Times New Roman"/>
              <a:buNone/>
            </a:pPr>
            <a:r>
              <a:rPr lang="en-US" b="0" i="0" u="none" strike="noStrike">
                <a:solidFill>
                  <a:srgbClr val="000000"/>
                </a:solidFill>
                <a:latin typeface="Times New Roman"/>
                <a:ea typeface="Times New Roman"/>
                <a:cs typeface="Times New Roman"/>
                <a:sym typeface="Times New Roman"/>
              </a:rPr>
              <a:t>CSISZTU ZSUZSA </a:t>
            </a:r>
            <a:endParaRPr>
              <a:latin typeface="Times New Roman"/>
              <a:ea typeface="Times New Roman"/>
              <a:cs typeface="Times New Roman"/>
              <a:sym typeface="Times New Roman"/>
            </a:endParaRPr>
          </a:p>
        </p:txBody>
      </p:sp>
      <p:sp>
        <p:nvSpPr>
          <p:cNvPr id="146" name="Google Shape;146;p6"/>
          <p:cNvSpPr/>
          <p:nvPr/>
        </p:nvSpPr>
        <p:spPr>
          <a:xfrm>
            <a:off x="1137037" y="1958614"/>
            <a:ext cx="3594282" cy="3988962"/>
          </a:xfrm>
          <a:custGeom>
            <a:avLst/>
            <a:gdLst/>
            <a:ahLst/>
            <a:cxnLst/>
            <a:rect l="l" t="t" r="r" b="b"/>
            <a:pathLst>
              <a:path w="2400300" h="2400300" extrusionOk="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7" name="Google Shape;147;p6" descr="Picture 7"/>
          <p:cNvPicPr preferRelativeResize="0"/>
          <p:nvPr/>
        </p:nvPicPr>
        <p:blipFill rotWithShape="1">
          <a:blip r:embed="rId3">
            <a:alphaModFix/>
          </a:blip>
          <a:srcRect l="6885" r="2692" b="3"/>
          <a:stretch/>
        </p:blipFill>
        <p:spPr>
          <a:xfrm>
            <a:off x="1309404" y="2114946"/>
            <a:ext cx="3274548" cy="3639491"/>
          </a:xfrm>
          <a:prstGeom prst="rect">
            <a:avLst/>
          </a:prstGeom>
          <a:noFill/>
          <a:ln>
            <a:noFill/>
          </a:ln>
        </p:spPr>
      </p:pic>
      <p:sp>
        <p:nvSpPr>
          <p:cNvPr id="148" name="Google Shape;148;p6"/>
          <p:cNvSpPr/>
          <p:nvPr/>
        </p:nvSpPr>
        <p:spPr>
          <a:xfrm>
            <a:off x="2191497" y="5802246"/>
            <a:ext cx="1367625" cy="428984"/>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6"/>
          <p:cNvSpPr txBox="1">
            <a:spLocks noGrp="1"/>
          </p:cNvSpPr>
          <p:nvPr>
            <p:ph type="body" idx="1"/>
          </p:nvPr>
        </p:nvSpPr>
        <p:spPr>
          <a:xfrm>
            <a:off x="5366870" y="2265416"/>
            <a:ext cx="5775327" cy="383727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Times New Roman"/>
                <a:ea typeface="Times New Roman"/>
                <a:cs typeface="Times New Roman"/>
                <a:sym typeface="Times New Roman"/>
              </a:rPr>
              <a:t>Television - Presenter, Anchor, Editor, Journalist and Sports Lawyer, Sport-diplomat </a:t>
            </a:r>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Times New Roman"/>
                <a:ea typeface="Times New Roman"/>
                <a:cs typeface="Times New Roman"/>
                <a:sym typeface="Times New Roman"/>
              </a:rPr>
              <a:t>Spokesperson of the Giro d’Italia Grande Partenza, (Road-Cycling World -Tour Championship)</a:t>
            </a:r>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Times New Roman"/>
                <a:ea typeface="Times New Roman"/>
                <a:cs typeface="Times New Roman"/>
                <a:sym typeface="Times New Roman"/>
              </a:rPr>
              <a:t>Spokesperson of the FINA (Swimming and Waters poets World Championship)</a:t>
            </a:r>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Times New Roman"/>
                <a:ea typeface="Times New Roman"/>
                <a:cs typeface="Times New Roman"/>
                <a:sym typeface="Times New Roman"/>
              </a:rPr>
              <a:t> 2022 Vice-President of the Hungarian Sports Journalists’ Association</a:t>
            </a:r>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Times New Roman"/>
                <a:ea typeface="Times New Roman"/>
                <a:cs typeface="Times New Roman"/>
                <a:sym typeface="Times New Roman"/>
              </a:rPr>
              <a:t>Member of the Hungarian Olympic Committee </a:t>
            </a:r>
            <a:br>
              <a:rPr lang="en-US" sz="1800" b="0" i="0" u="none" strike="noStrike">
                <a:solidFill>
                  <a:srgbClr val="000000"/>
                </a:solidFill>
                <a:latin typeface="Times New Roman"/>
                <a:ea typeface="Times New Roman"/>
                <a:cs typeface="Times New Roman"/>
                <a:sym typeface="Times New Roman"/>
              </a:rPr>
            </a:br>
            <a:r>
              <a:rPr lang="en-US" sz="1800" b="0" i="0" u="none" strike="noStrike">
                <a:solidFill>
                  <a:srgbClr val="000000"/>
                </a:solidFill>
                <a:latin typeface="Times New Roman"/>
                <a:ea typeface="Times New Roman"/>
                <a:cs typeface="Times New Roman"/>
                <a:sym typeface="Times New Roman"/>
              </a:rPr>
              <a:t>Member of the Advisory Board of the Hungarian Olympic Academy </a:t>
            </a:r>
            <a:endParaRPr/>
          </a:p>
          <a:p>
            <a:pPr marL="228600" lvl="0" indent="-228600" algn="l" rtl="0">
              <a:lnSpc>
                <a:spcPct val="90000"/>
              </a:lnSpc>
              <a:spcBef>
                <a:spcPts val="0"/>
              </a:spcBef>
              <a:spcAft>
                <a:spcPts val="0"/>
              </a:spcAft>
              <a:buClr>
                <a:srgbClr val="000000"/>
              </a:buClr>
              <a:buSzPts val="1800"/>
              <a:buFont typeface="Arial"/>
              <a:buChar char="•"/>
            </a:pPr>
            <a:r>
              <a:rPr lang="en-US" sz="1800" b="0" i="0" u="none" strike="noStrike">
                <a:solidFill>
                  <a:srgbClr val="000000"/>
                </a:solidFill>
                <a:latin typeface="Times New Roman"/>
                <a:ea typeface="Times New Roman"/>
                <a:cs typeface="Times New Roman"/>
                <a:sym typeface="Times New Roman"/>
              </a:rPr>
              <a:t>Newly Elected Vice-President of the International Sports Journalists Association, the first female ever in the field from her homeland, and third globally since 1924 (AIPS)</a:t>
            </a:r>
            <a:endParaRPr/>
          </a:p>
          <a:p>
            <a:pPr marL="228600" lvl="0" indent="-120650" algn="l" rtl="0">
              <a:lnSpc>
                <a:spcPct val="90000"/>
              </a:lnSpc>
              <a:spcBef>
                <a:spcPts val="0"/>
              </a:spcBef>
              <a:spcAft>
                <a:spcPts val="0"/>
              </a:spcAft>
              <a:buClr>
                <a:schemeClr val="dk1"/>
              </a:buClr>
              <a:buSzPts val="1700"/>
              <a:buNone/>
            </a:pPr>
            <a:endParaRPr sz="1700"/>
          </a:p>
        </p:txBody>
      </p:sp>
      <p:sp>
        <p:nvSpPr>
          <p:cNvPr id="150" name="Google Shape;150;p6"/>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51" name="Google Shape;151;p6"/>
          <p:cNvSpPr txBox="1"/>
          <p:nvPr/>
        </p:nvSpPr>
        <p:spPr>
          <a:xfrm>
            <a:off x="2272179" y="6453058"/>
            <a:ext cx="77281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7" name="Google Shape;157;p7"/>
          <p:cNvSpPr txBox="1">
            <a:spLocks noGrp="1"/>
          </p:cNvSpPr>
          <p:nvPr>
            <p:ph type="title"/>
          </p:nvPr>
        </p:nvSpPr>
        <p:spPr>
          <a:xfrm>
            <a:off x="3404382" y="597677"/>
            <a:ext cx="5387926" cy="852207"/>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Times New Roman"/>
              <a:buNone/>
            </a:pPr>
            <a:r>
              <a:rPr lang="en-US" sz="5300" dirty="0">
                <a:latin typeface="Times New Roman" panose="02020603050405020304" pitchFamily="18" charset="0"/>
                <a:ea typeface="Arial"/>
                <a:cs typeface="Times New Roman" panose="02020603050405020304" pitchFamily="18" charset="0"/>
                <a:sym typeface="Arial"/>
              </a:rPr>
              <a:t>What is Asthma?  </a:t>
            </a:r>
            <a:br>
              <a:rPr lang="en-US" sz="3400" dirty="0">
                <a:latin typeface="Arial"/>
                <a:ea typeface="Arial"/>
                <a:cs typeface="Arial"/>
                <a:sym typeface="Arial"/>
              </a:rPr>
            </a:br>
            <a:endParaRPr sz="3400" dirty="0">
              <a:latin typeface="Arial"/>
              <a:ea typeface="Arial"/>
              <a:cs typeface="Arial"/>
              <a:sym typeface="Arial"/>
            </a:endParaRPr>
          </a:p>
        </p:txBody>
      </p:sp>
      <p:grpSp>
        <p:nvGrpSpPr>
          <p:cNvPr id="158" name="Google Shape;158;p7"/>
          <p:cNvGrpSpPr/>
          <p:nvPr/>
        </p:nvGrpSpPr>
        <p:grpSpPr>
          <a:xfrm>
            <a:off x="0" y="0"/>
            <a:ext cx="885825" cy="6858000"/>
            <a:chOff x="0" y="0"/>
            <a:chExt cx="885825" cy="6858000"/>
          </a:xfrm>
        </p:grpSpPr>
        <p:sp>
          <p:nvSpPr>
            <p:cNvPr id="159" name="Google Shape;159;p7"/>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60" name="Google Shape;160;p7"/>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1" name="Google Shape;161;p7"/>
          <p:cNvSpPr txBox="1">
            <a:spLocks noGrp="1"/>
          </p:cNvSpPr>
          <p:nvPr>
            <p:ph type="body" idx="1"/>
          </p:nvPr>
        </p:nvSpPr>
        <p:spPr>
          <a:xfrm>
            <a:off x="1176857" y="1997404"/>
            <a:ext cx="4349498" cy="42629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400" dirty="0">
                <a:latin typeface="Times New Roman"/>
                <a:ea typeface="Times New Roman"/>
                <a:cs typeface="Times New Roman"/>
                <a:sym typeface="Times New Roman"/>
              </a:rPr>
              <a:t>Asthma is a chronic lung disease affecting people of all ages. It affects the airways (the tubes that carry air in and out of the lungs). </a:t>
            </a:r>
            <a:br>
              <a:rPr lang="en-US" sz="2400" dirty="0">
                <a:latin typeface="Times New Roman"/>
                <a:ea typeface="Times New Roman"/>
                <a:cs typeface="Times New Roman"/>
                <a:sym typeface="Times New Roman"/>
              </a:rPr>
            </a:br>
            <a:br>
              <a:rPr lang="en-US" sz="2400" dirty="0">
                <a:latin typeface="Times New Roman"/>
                <a:ea typeface="Times New Roman"/>
                <a:cs typeface="Times New Roman"/>
                <a:sym typeface="Times New Roman"/>
              </a:rPr>
            </a:br>
            <a:r>
              <a:rPr lang="en-US" sz="2400" dirty="0">
                <a:latin typeface="Times New Roman"/>
                <a:ea typeface="Times New Roman"/>
                <a:cs typeface="Times New Roman"/>
                <a:sym typeface="Times New Roman"/>
              </a:rPr>
              <a:t>About 1 in 13 people in the United States has asthma, according to the CDC. </a:t>
            </a:r>
          </a:p>
          <a:p>
            <a:pPr marL="0" lvl="0" indent="0" algn="l" rtl="0">
              <a:lnSpc>
                <a:spcPct val="90000"/>
              </a:lnSpc>
              <a:spcBef>
                <a:spcPts val="0"/>
              </a:spcBef>
              <a:spcAft>
                <a:spcPts val="0"/>
              </a:spcAft>
              <a:buClr>
                <a:schemeClr val="dk1"/>
              </a:buClr>
              <a:buSzPts val="2000"/>
              <a:buNone/>
            </a:pPr>
            <a:endParaRPr lang="en-US" sz="2400" dirty="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2000"/>
              <a:buNone/>
            </a:pPr>
            <a:r>
              <a:rPr lang="en-US" sz="2400" dirty="0">
                <a:latin typeface="Times New Roman"/>
                <a:ea typeface="Times New Roman"/>
                <a:cs typeface="Times New Roman"/>
                <a:sym typeface="Times New Roman"/>
              </a:rPr>
              <a:t>There is no cure for asthma, but treatment and an asthma action plan can help you manage it. </a:t>
            </a:r>
            <a:endParaRPr sz="1800" dirty="0">
              <a:solidFill>
                <a:schemeClr val="dk1"/>
              </a:solidFill>
              <a:latin typeface="Times New Roman"/>
              <a:ea typeface="Times New Roman"/>
              <a:cs typeface="Times New Roman"/>
              <a:sym typeface="Times New Roman"/>
            </a:endParaRPr>
          </a:p>
        </p:txBody>
      </p:sp>
      <p:sp>
        <p:nvSpPr>
          <p:cNvPr id="162" name="Google Shape;162;p7"/>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7"/>
          <p:cNvSpPr txBox="1"/>
          <p:nvPr/>
        </p:nvSpPr>
        <p:spPr>
          <a:xfrm>
            <a:off x="1765751" y="663162"/>
            <a:ext cx="60985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7"/>
          <p:cNvSpPr/>
          <p:nvPr/>
        </p:nvSpPr>
        <p:spPr>
          <a:xfrm rot="10800000" flipH="1">
            <a:off x="1050232" y="6355291"/>
            <a:ext cx="11141767" cy="502709"/>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66" name="Google Shape;166;p7"/>
          <p:cNvSpPr txBox="1"/>
          <p:nvPr/>
        </p:nvSpPr>
        <p:spPr>
          <a:xfrm>
            <a:off x="2999574" y="6399014"/>
            <a:ext cx="92746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1026" name="Picture 2" descr="Asthma - What Is It?">
            <a:extLst>
              <a:ext uri="{FF2B5EF4-FFF2-40B4-BE49-F238E27FC236}">
                <a16:creationId xmlns:a16="http://schemas.microsoft.com/office/drawing/2014/main" id="{7AC951B7-1FEA-7F62-6253-4A686A497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471" y="1997404"/>
            <a:ext cx="6101624" cy="3410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2"/>
          <p:cNvSpPr txBox="1">
            <a:spLocks noGrp="1"/>
          </p:cNvSpPr>
          <p:nvPr>
            <p:ph type="title"/>
          </p:nvPr>
        </p:nvSpPr>
        <p:spPr>
          <a:xfrm>
            <a:off x="1187471" y="352643"/>
            <a:ext cx="10515600" cy="8844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400"/>
              <a:buFont typeface="Times New Roman"/>
              <a:buNone/>
            </a:pPr>
            <a:r>
              <a:rPr lang="en-US" sz="5400" dirty="0">
                <a:latin typeface="Times New Roman" panose="02020603050405020304" pitchFamily="18" charset="0"/>
                <a:cs typeface="Times New Roman" panose="02020603050405020304" pitchFamily="18" charset="0"/>
              </a:rPr>
              <a:t>Asthma</a:t>
            </a:r>
            <a:r>
              <a:rPr lang="en-US" dirty="0">
                <a:latin typeface="+mj-lt"/>
              </a:rPr>
              <a:t> </a:t>
            </a:r>
            <a:endParaRPr dirty="0">
              <a:latin typeface="+mj-lt"/>
            </a:endParaRPr>
          </a:p>
        </p:txBody>
      </p:sp>
      <p:sp>
        <p:nvSpPr>
          <p:cNvPr id="236" name="Google Shape;236;p12"/>
          <p:cNvSpPr txBox="1">
            <a:spLocks noGrp="1"/>
          </p:cNvSpPr>
          <p:nvPr>
            <p:ph type="body" idx="1"/>
          </p:nvPr>
        </p:nvSpPr>
        <p:spPr>
          <a:xfrm>
            <a:off x="1187471" y="1237064"/>
            <a:ext cx="4756130" cy="4812043"/>
          </a:xfrm>
          <a:prstGeom prst="rect">
            <a:avLst/>
          </a:prstGeom>
          <a:noFill/>
          <a:ln>
            <a:noFill/>
          </a:ln>
        </p:spPr>
        <p:txBody>
          <a:bodyPr spcFirstLastPara="1" wrap="square" lIns="91425" tIns="45700" rIns="91425" bIns="45700" anchor="t" anchorCtr="0">
            <a:noAutofit/>
          </a:bodyPr>
          <a:lstStyle/>
          <a:p>
            <a:pPr marL="285750" indent="-285750">
              <a:spcBef>
                <a:spcPts val="0"/>
              </a:spcBef>
              <a:buSzPts val="1500"/>
            </a:pPr>
            <a:r>
              <a:rPr lang="en-US" sz="2400" dirty="0">
                <a:latin typeface="Times New Roman" panose="02020603050405020304" pitchFamily="18" charset="0"/>
                <a:cs typeface="Times New Roman" panose="02020603050405020304" pitchFamily="18" charset="0"/>
              </a:rPr>
              <a:t>When a person has asthma, airways are sensitive, and they can react to irritating things (or triggers) that are breathed in. </a:t>
            </a:r>
          </a:p>
          <a:p>
            <a:pPr marL="285750" indent="-285750">
              <a:spcBef>
                <a:spcPts val="0"/>
              </a:spcBef>
              <a:buSzPts val="1500"/>
            </a:pPr>
            <a:r>
              <a:rPr lang="en-US" sz="2400" dirty="0">
                <a:latin typeface="Times New Roman" panose="02020603050405020304" pitchFamily="18" charset="0"/>
                <a:cs typeface="Times New Roman" panose="02020603050405020304" pitchFamily="18" charset="0"/>
              </a:rPr>
              <a:t>This reaction brings on inflammation, swelling and excess mucus in the airways, and tightening or smooth muscles that surround the airways. </a:t>
            </a:r>
          </a:p>
          <a:p>
            <a:pPr marL="285750" indent="-285750">
              <a:spcBef>
                <a:spcPts val="0"/>
              </a:spcBef>
              <a:buSzPts val="1500"/>
            </a:pPr>
            <a:r>
              <a:rPr lang="en-US" sz="2400" dirty="0">
                <a:solidFill>
                  <a:schemeClr val="dk1"/>
                </a:solidFill>
                <a:latin typeface="Times New Roman" panose="02020603050405020304" pitchFamily="18" charset="0"/>
                <a:cs typeface="Times New Roman" panose="02020603050405020304" pitchFamily="18" charset="0"/>
                <a:sym typeface="Times New Roman"/>
              </a:rPr>
              <a:t>With narrowed bronchi(bronchoconstriction), the flow of air is reduced, making it harder to breathe. </a:t>
            </a:r>
            <a:endParaRPr lang="en-US" sz="2400" dirty="0">
              <a:latin typeface="Times New Roman" panose="02020603050405020304" pitchFamily="18" charset="0"/>
              <a:cs typeface="Times New Roman" panose="02020603050405020304" pitchFamily="18" charset="0"/>
            </a:endParaRPr>
          </a:p>
          <a:p>
            <a:pPr marL="0" indent="0">
              <a:spcBef>
                <a:spcPts val="0"/>
              </a:spcBef>
              <a:buSzPts val="1500"/>
              <a:buNone/>
            </a:pPr>
            <a:endParaRPr lang="en-US" sz="1800" dirty="0">
              <a:latin typeface="Times New Roman" panose="02020603050405020304" pitchFamily="18" charset="0"/>
              <a:cs typeface="Times New Roman" panose="02020603050405020304" pitchFamily="18" charset="0"/>
            </a:endParaRPr>
          </a:p>
          <a:p>
            <a:pPr marL="285750" indent="-285750">
              <a:spcBef>
                <a:spcPts val="0"/>
              </a:spcBef>
              <a:buSzPts val="1500"/>
            </a:pPr>
            <a:endParaRPr lang="en-US" sz="1800"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dk1"/>
              </a:buClr>
              <a:buSzPts val="1500"/>
              <a:buNone/>
            </a:pPr>
            <a:endParaRPr dirty="0"/>
          </a:p>
        </p:txBody>
      </p:sp>
      <p:sp>
        <p:nvSpPr>
          <p:cNvPr id="237" name="Google Shape;237;p12"/>
          <p:cNvSpPr/>
          <p:nvPr/>
        </p:nvSpPr>
        <p:spPr>
          <a:xfrm>
            <a:off x="0" y="0"/>
            <a:ext cx="1050233" cy="6857572"/>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2"/>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9" name="Google Shape;239;p12"/>
          <p:cNvSpPr txBox="1"/>
          <p:nvPr/>
        </p:nvSpPr>
        <p:spPr>
          <a:xfrm>
            <a:off x="2773254" y="6418662"/>
            <a:ext cx="99930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id="3" name="Picture 2" descr="Learning About Asthma">
            <a:extLst>
              <a:ext uri="{FF2B5EF4-FFF2-40B4-BE49-F238E27FC236}">
                <a16:creationId xmlns:a16="http://schemas.microsoft.com/office/drawing/2014/main" id="{FDCFC11B-B8AB-B47A-C1FC-3F6AF3E27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331" y="1899139"/>
            <a:ext cx="5359468" cy="34953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111854" y="257905"/>
            <a:ext cx="10515600" cy="8609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29411"/>
              <a:buFont typeface="Times New Roman"/>
              <a:buNone/>
            </a:pPr>
            <a:r>
              <a:rPr lang="en-US" sz="4000" dirty="0">
                <a:latin typeface="Times New Roman" panose="02020603050405020304" pitchFamily="18" charset="0"/>
                <a:ea typeface="Arial"/>
                <a:cs typeface="Times New Roman" panose="02020603050405020304" pitchFamily="18" charset="0"/>
                <a:sym typeface="Arial"/>
              </a:rPr>
              <a:t>What Causes Symptoms of Asthma? </a:t>
            </a:r>
            <a:endParaRPr sz="4000" dirty="0">
              <a:latin typeface="Times New Roman" panose="02020603050405020304" pitchFamily="18" charset="0"/>
              <a:ea typeface="Arial"/>
              <a:cs typeface="Times New Roman" panose="02020603050405020304" pitchFamily="18" charset="0"/>
              <a:sym typeface="Arial"/>
            </a:endParaRPr>
          </a:p>
        </p:txBody>
      </p:sp>
      <p:sp>
        <p:nvSpPr>
          <p:cNvPr id="193" name="Google Shape;193;p9"/>
          <p:cNvSpPr txBox="1">
            <a:spLocks noGrp="1"/>
          </p:cNvSpPr>
          <p:nvPr>
            <p:ph type="body" idx="1"/>
          </p:nvPr>
        </p:nvSpPr>
        <p:spPr>
          <a:xfrm>
            <a:off x="1142178" y="2259563"/>
            <a:ext cx="10656943" cy="3944187"/>
          </a:xfrm>
          <a:prstGeom prst="rect">
            <a:avLst/>
          </a:prstGeom>
          <a:noFill/>
          <a:ln>
            <a:noFill/>
          </a:ln>
        </p:spPr>
        <p:txBody>
          <a:bodyPr spcFirstLastPara="1" wrap="square" lIns="91425" tIns="45700" rIns="91425" bIns="45700" anchor="t" anchorCtr="0">
            <a:noAutofit/>
          </a:bodyPr>
          <a:lstStyle/>
          <a:p>
            <a:pPr marL="342900">
              <a:spcBef>
                <a:spcPts val="0"/>
              </a:spcBef>
              <a:buSzPct val="100000"/>
            </a:pPr>
            <a:r>
              <a:rPr lang="en-US" sz="2400" b="1" dirty="0">
                <a:latin typeface="Times New Roman" panose="02020603050405020304" pitchFamily="18" charset="0"/>
                <a:cs typeface="Times New Roman" panose="02020603050405020304" pitchFamily="18" charset="0"/>
              </a:rPr>
              <a:t>Inflammation</a:t>
            </a:r>
            <a:r>
              <a:rPr lang="en-US" sz="2400" dirty="0">
                <a:latin typeface="Times New Roman" panose="02020603050405020304" pitchFamily="18" charset="0"/>
                <a:cs typeface="Times New Roman" panose="02020603050405020304" pitchFamily="18" charset="0"/>
              </a:rPr>
              <a:t> – with asthma, the inside walls of the airways are swollen or inflamed. This inflammation makes the air passages particularly sensitive to irritants and asthma triggers. The swelling narrow the air passages, making it difficult for air to pass through the airways. This makes it hard to breathe normally. </a:t>
            </a:r>
          </a:p>
          <a:p>
            <a:pPr marL="0" indent="0">
              <a:spcBef>
                <a:spcPts val="0"/>
              </a:spcBef>
              <a:buSzPct val="100000"/>
              <a:buNone/>
            </a:pPr>
            <a:endParaRPr lang="en-US" sz="2400" dirty="0">
              <a:latin typeface="Times New Roman" panose="02020603050405020304" pitchFamily="18" charset="0"/>
              <a:cs typeface="Times New Roman" panose="02020603050405020304" pitchFamily="18" charset="0"/>
            </a:endParaRPr>
          </a:p>
          <a:p>
            <a:pPr marL="342900">
              <a:spcBef>
                <a:spcPts val="0"/>
              </a:spcBef>
              <a:buSzPct val="100000"/>
            </a:pPr>
            <a:r>
              <a:rPr lang="en-US" sz="2400" b="1" dirty="0">
                <a:latin typeface="Times New Roman" panose="02020603050405020304" pitchFamily="18" charset="0"/>
                <a:cs typeface="Times New Roman" panose="02020603050405020304" pitchFamily="18" charset="0"/>
              </a:rPr>
              <a:t>Airway constriction </a:t>
            </a:r>
            <a:r>
              <a:rPr lang="en-US" sz="2400" dirty="0">
                <a:latin typeface="Times New Roman" panose="02020603050405020304" pitchFamily="18" charset="0"/>
                <a:cs typeface="Times New Roman" panose="02020603050405020304" pitchFamily="18" charset="0"/>
              </a:rPr>
              <a:t>– when the airways come into contact with certain asthma triggers, the muscles around the airways tighten. This causes the air passages to become even narrower. It also causes you to have a tight feeling in your chest. Some say it feels like a rope is being tightened around your chest. </a:t>
            </a:r>
            <a:endParaRPr sz="2400" dirty="0">
              <a:latin typeface="Times New Roman" panose="02020603050405020304" pitchFamily="18" charset="0"/>
              <a:cs typeface="Times New Roman" panose="02020603050405020304" pitchFamily="18" charset="0"/>
            </a:endParaRPr>
          </a:p>
        </p:txBody>
      </p:sp>
      <p:sp>
        <p:nvSpPr>
          <p:cNvPr id="194" name="Google Shape;194;p9"/>
          <p:cNvSpPr txBox="1">
            <a:spLocks noGrp="1"/>
          </p:cNvSpPr>
          <p:nvPr>
            <p:ph type="body" idx="2"/>
          </p:nvPr>
        </p:nvSpPr>
        <p:spPr>
          <a:xfrm>
            <a:off x="1142179" y="1003435"/>
            <a:ext cx="11049821" cy="12342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en-US" sz="2400" dirty="0">
                <a:latin typeface="Times New Roman" panose="02020603050405020304" pitchFamily="18" charset="0"/>
                <a:cs typeface="Times New Roman" panose="02020603050405020304" pitchFamily="18" charset="0"/>
              </a:rPr>
              <a:t>Researchers have identified the two main conditions that cause asthma symptoms: inflammation and airway constriction. While symptoms may vary in intensity, they tend to be worse at night or in the early morning.</a:t>
            </a:r>
            <a:endParaRPr sz="2400" dirty="0">
              <a:latin typeface="Times New Roman" panose="02020603050405020304" pitchFamily="18" charset="0"/>
              <a:cs typeface="Times New Roman" panose="02020603050405020304" pitchFamily="18" charset="0"/>
            </a:endParaRPr>
          </a:p>
        </p:txBody>
      </p:sp>
      <p:sp>
        <p:nvSpPr>
          <p:cNvPr id="195" name="Google Shape;195;p9"/>
          <p:cNvSpPr/>
          <p:nvPr/>
        </p:nvSpPr>
        <p:spPr>
          <a:xfrm>
            <a:off x="0" y="0"/>
            <a:ext cx="1050233" cy="6858000"/>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9"/>
          <p:cNvSpPr/>
          <p:nvPr/>
        </p:nvSpPr>
        <p:spPr>
          <a:xfrm rot="10800000" flipH="1">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7" name="Google Shape;197;p9"/>
          <p:cNvSpPr txBox="1"/>
          <p:nvPr/>
        </p:nvSpPr>
        <p:spPr>
          <a:xfrm>
            <a:off x="2682663" y="6444519"/>
            <a:ext cx="78769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extLst>
      <p:ext uri="{BB962C8B-B14F-4D97-AF65-F5344CB8AC3E}">
        <p14:creationId xmlns:p14="http://schemas.microsoft.com/office/powerpoint/2010/main" val="274437338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NS Case Study Call-Dr. K- Mutiple Sclerosis" id="{A52063D7-FF69-9343-8A79-EFC7521CBC6C}" vid="{60E68B16-7F2F-A046-AA14-EB79B55F07E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432</TotalTime>
  <Words>2363</Words>
  <Application>Microsoft Macintosh PowerPoint</Application>
  <PresentationFormat>Widescreen</PresentationFormat>
  <Paragraphs>171</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Times New Roman</vt:lpstr>
      <vt:lpstr>Lustria</vt:lpstr>
      <vt:lpstr>Calibri</vt:lpstr>
      <vt:lpstr>Sorts Mill Goudy</vt:lpstr>
      <vt:lpstr>Office Theme</vt:lpstr>
      <vt:lpstr>   We will get started shortly.</vt:lpstr>
      <vt:lpstr>ISNS  CASE STUDY</vt:lpstr>
      <vt:lpstr>Medical Disclaimer  </vt:lpstr>
      <vt:lpstr>PowerPoint Presentation</vt:lpstr>
      <vt:lpstr>DR. NORBERT KETSKÉS, MD </vt:lpstr>
      <vt:lpstr>CSISZTU ZSUZSA </vt:lpstr>
      <vt:lpstr>What is Asthma?   </vt:lpstr>
      <vt:lpstr>Asthma </vt:lpstr>
      <vt:lpstr>What Causes Symptoms of Asthma? </vt:lpstr>
      <vt:lpstr>What are the symptoms of Asthma?  </vt:lpstr>
      <vt:lpstr>Causes of Asthma </vt:lpstr>
      <vt:lpstr>CASE STUDY</vt:lpstr>
      <vt:lpstr>Conventional Treatment </vt:lpstr>
      <vt:lpstr>Method </vt:lpstr>
      <vt:lpstr>Additional Treatment </vt:lpstr>
      <vt:lpstr>Results </vt:lpstr>
      <vt:lpstr>Research Studies </vt:lpstr>
      <vt:lpstr>Evaluation of Efficacy of Curcumin as an Add-on therapy in Patients of Bronchial Asthma  Afroz Abidi, Surabhi Gupta, Manu Agarwal, H.L Bhalla, and Mahip Slauja </vt:lpstr>
      <vt:lpstr> Medicinal benefits of Nigella sativa in bronchial asthma: A Literature Review  Abdulrahman Koshak, Emad Koshak, and Michael Heinrich </vt:lpstr>
      <vt:lpstr>References </vt:lpstr>
      <vt:lpstr>Thank You for  Joining Us  This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will get started shortly.</dc:title>
  <dc:creator>Tyger Fenton</dc:creator>
  <cp:lastModifiedBy>Tyger Fenton</cp:lastModifiedBy>
  <cp:revision>15</cp:revision>
  <dcterms:created xsi:type="dcterms:W3CDTF">2023-06-13T14:00:29Z</dcterms:created>
  <dcterms:modified xsi:type="dcterms:W3CDTF">2023-06-21T20:19:09Z</dcterms:modified>
</cp:coreProperties>
</file>